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2" r:id="rId2"/>
    <p:sldId id="273" r:id="rId3"/>
  </p:sldIdLst>
  <p:sldSz cx="32918400" cy="21945600"/>
  <p:notesSz cx="6858000" cy="9144000"/>
  <p:custDataLst>
    <p:tags r:id="rId4"/>
  </p:custDataLst>
  <p:defaultTextStyle>
    <a:defPPr>
      <a:defRPr lang="en-US"/>
    </a:defPPr>
    <a:lvl1pPr marL="0" algn="l" defTabSz="1567464" rtl="0" eaLnBrk="1" latinLnBrk="0" hangingPunct="1">
      <a:defRPr sz="6100" kern="1200">
        <a:solidFill>
          <a:schemeClr val="tx1"/>
        </a:solidFill>
        <a:latin typeface="+mn-lt"/>
        <a:ea typeface="+mn-ea"/>
        <a:cs typeface="+mn-cs"/>
      </a:defRPr>
    </a:lvl1pPr>
    <a:lvl2pPr marL="1567464" algn="l" defTabSz="1567464" rtl="0" eaLnBrk="1" latinLnBrk="0" hangingPunct="1">
      <a:defRPr sz="6100" kern="1200">
        <a:solidFill>
          <a:schemeClr val="tx1"/>
        </a:solidFill>
        <a:latin typeface="+mn-lt"/>
        <a:ea typeface="+mn-ea"/>
        <a:cs typeface="+mn-cs"/>
      </a:defRPr>
    </a:lvl2pPr>
    <a:lvl3pPr marL="3134929" algn="l" defTabSz="1567464" rtl="0" eaLnBrk="1" latinLnBrk="0" hangingPunct="1">
      <a:defRPr sz="6100" kern="1200">
        <a:solidFill>
          <a:schemeClr val="tx1"/>
        </a:solidFill>
        <a:latin typeface="+mn-lt"/>
        <a:ea typeface="+mn-ea"/>
        <a:cs typeface="+mn-cs"/>
      </a:defRPr>
    </a:lvl3pPr>
    <a:lvl4pPr marL="4702394" algn="l" defTabSz="1567464" rtl="0" eaLnBrk="1" latinLnBrk="0" hangingPunct="1">
      <a:defRPr sz="6100" kern="1200">
        <a:solidFill>
          <a:schemeClr val="tx1"/>
        </a:solidFill>
        <a:latin typeface="+mn-lt"/>
        <a:ea typeface="+mn-ea"/>
        <a:cs typeface="+mn-cs"/>
      </a:defRPr>
    </a:lvl4pPr>
    <a:lvl5pPr marL="6269858" algn="l" defTabSz="1567464" rtl="0" eaLnBrk="1" latinLnBrk="0" hangingPunct="1">
      <a:defRPr sz="6100" kern="1200">
        <a:solidFill>
          <a:schemeClr val="tx1"/>
        </a:solidFill>
        <a:latin typeface="+mn-lt"/>
        <a:ea typeface="+mn-ea"/>
        <a:cs typeface="+mn-cs"/>
      </a:defRPr>
    </a:lvl5pPr>
    <a:lvl6pPr marL="7837323" algn="l" defTabSz="1567464" rtl="0" eaLnBrk="1" latinLnBrk="0" hangingPunct="1">
      <a:defRPr sz="6100" kern="1200">
        <a:solidFill>
          <a:schemeClr val="tx1"/>
        </a:solidFill>
        <a:latin typeface="+mn-lt"/>
        <a:ea typeface="+mn-ea"/>
        <a:cs typeface="+mn-cs"/>
      </a:defRPr>
    </a:lvl6pPr>
    <a:lvl7pPr marL="9404787" algn="l" defTabSz="1567464" rtl="0" eaLnBrk="1" latinLnBrk="0" hangingPunct="1">
      <a:defRPr sz="6100" kern="1200">
        <a:solidFill>
          <a:schemeClr val="tx1"/>
        </a:solidFill>
        <a:latin typeface="+mn-lt"/>
        <a:ea typeface="+mn-ea"/>
        <a:cs typeface="+mn-cs"/>
      </a:defRPr>
    </a:lvl7pPr>
    <a:lvl8pPr marL="10972251" algn="l" defTabSz="1567464" rtl="0" eaLnBrk="1" latinLnBrk="0" hangingPunct="1">
      <a:defRPr sz="6100" kern="1200">
        <a:solidFill>
          <a:schemeClr val="tx1"/>
        </a:solidFill>
        <a:latin typeface="+mn-lt"/>
        <a:ea typeface="+mn-ea"/>
        <a:cs typeface="+mn-cs"/>
      </a:defRPr>
    </a:lvl8pPr>
    <a:lvl9pPr marL="12539716" algn="l" defTabSz="1567464" rtl="0" eaLnBrk="1" latinLnBrk="0" hangingPunct="1">
      <a:defRPr sz="6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5C02"/>
    <a:srgbClr val="EC5C00"/>
    <a:srgbClr val="BE79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B72BFB-3D6A-4B4D-90E1-AD70DC824C2A}" v="2" dt="2021-04-15T21:52:12.6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671" autoAdjust="0"/>
  </p:normalViewPr>
  <p:slideViewPr>
    <p:cSldViewPr snapToObjects="1" showGuides="1">
      <p:cViewPr varScale="1">
        <p:scale>
          <a:sx n="24" d="100"/>
          <a:sy n="24" d="100"/>
        </p:scale>
        <p:origin x="1406" y="101"/>
      </p:cViewPr>
      <p:guideLst>
        <p:guide orient="horz" pos="6912"/>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tags" Target="tags/tag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ha Schoene" userId="120ed82b-1a7f-439c-9c2a-e9dca6e16d7a" providerId="ADAL" clId="{49B72BFB-3D6A-4B4D-90E1-AD70DC824C2A}"/>
    <pc:docChg chg="undo custSel modSld">
      <pc:chgData name="Martha Schoene" userId="120ed82b-1a7f-439c-9c2a-e9dca6e16d7a" providerId="ADAL" clId="{49B72BFB-3D6A-4B4D-90E1-AD70DC824C2A}" dt="2021-04-15T22:02:09.008" v="448" actId="20577"/>
      <pc:docMkLst>
        <pc:docMk/>
      </pc:docMkLst>
      <pc:sldChg chg="modSp mod">
        <pc:chgData name="Martha Schoene" userId="120ed82b-1a7f-439c-9c2a-e9dca6e16d7a" providerId="ADAL" clId="{49B72BFB-3D6A-4B4D-90E1-AD70DC824C2A}" dt="2021-04-15T22:02:09.008" v="448" actId="20577"/>
        <pc:sldMkLst>
          <pc:docMk/>
          <pc:sldMk cId="1302788263" sldId="272"/>
        </pc:sldMkLst>
        <pc:spChg chg="mod">
          <ac:chgData name="Martha Schoene" userId="120ed82b-1a7f-439c-9c2a-e9dca6e16d7a" providerId="ADAL" clId="{49B72BFB-3D6A-4B4D-90E1-AD70DC824C2A}" dt="2021-04-15T22:02:09.008" v="448" actId="20577"/>
          <ac:spMkLst>
            <pc:docMk/>
            <pc:sldMk cId="1302788263" sldId="272"/>
            <ac:spMk id="3" creationId="{00000000-0000-0000-0000-000000000000}"/>
          </ac:spMkLst>
        </pc:spChg>
        <pc:spChg chg="mod">
          <ac:chgData name="Martha Schoene" userId="120ed82b-1a7f-439c-9c2a-e9dca6e16d7a" providerId="ADAL" clId="{49B72BFB-3D6A-4B4D-90E1-AD70DC824C2A}" dt="2021-04-15T21:43:05.676" v="200" actId="20577"/>
          <ac:spMkLst>
            <pc:docMk/>
            <pc:sldMk cId="1302788263" sldId="272"/>
            <ac:spMk id="17" creationId="{00000000-0000-0000-0000-000000000000}"/>
          </ac:spMkLst>
        </pc:spChg>
        <pc:spChg chg="mod">
          <ac:chgData name="Martha Schoene" userId="120ed82b-1a7f-439c-9c2a-e9dca6e16d7a" providerId="ADAL" clId="{49B72BFB-3D6A-4B4D-90E1-AD70DC824C2A}" dt="2021-04-15T21:36:51.940" v="174" actId="20577"/>
          <ac:spMkLst>
            <pc:docMk/>
            <pc:sldMk cId="1302788263" sldId="272"/>
            <ac:spMk id="57" creationId="{00000000-0000-0000-0000-000000000000}"/>
          </ac:spMkLst>
        </pc:spChg>
      </pc:sldChg>
      <pc:sldChg chg="modSp mod">
        <pc:chgData name="Martha Schoene" userId="120ed82b-1a7f-439c-9c2a-e9dca6e16d7a" providerId="ADAL" clId="{49B72BFB-3D6A-4B4D-90E1-AD70DC824C2A}" dt="2021-04-15T21:54:35.676" v="225" actId="255"/>
        <pc:sldMkLst>
          <pc:docMk/>
          <pc:sldMk cId="3251754147" sldId="273"/>
        </pc:sldMkLst>
        <pc:spChg chg="mod">
          <ac:chgData name="Martha Schoene" userId="120ed82b-1a7f-439c-9c2a-e9dca6e16d7a" providerId="ADAL" clId="{49B72BFB-3D6A-4B4D-90E1-AD70DC824C2A}" dt="2021-04-15T21:54:35.676" v="225" actId="255"/>
          <ac:spMkLst>
            <pc:docMk/>
            <pc:sldMk cId="3251754147" sldId="273"/>
            <ac:spMk id="3" creationId="{8E6FAB4F-D91C-4227-B23B-F37760F3782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2"/>
            <a:ext cx="27980640" cy="4704080"/>
          </a:xfrm>
        </p:spPr>
        <p:txBody>
          <a:bodyPr/>
          <a:lstStyle/>
          <a:p>
            <a:r>
              <a:rPr lang="en-US"/>
              <a:t>Click to edit Master title style</a:t>
            </a:r>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567464" indent="0" algn="ctr">
              <a:buNone/>
              <a:defRPr>
                <a:solidFill>
                  <a:schemeClr val="tx1">
                    <a:tint val="75000"/>
                  </a:schemeClr>
                </a:solidFill>
              </a:defRPr>
            </a:lvl2pPr>
            <a:lvl3pPr marL="3134929" indent="0" algn="ctr">
              <a:buNone/>
              <a:defRPr>
                <a:solidFill>
                  <a:schemeClr val="tx1">
                    <a:tint val="75000"/>
                  </a:schemeClr>
                </a:solidFill>
              </a:defRPr>
            </a:lvl3pPr>
            <a:lvl4pPr marL="4702394" indent="0" algn="ctr">
              <a:buNone/>
              <a:defRPr>
                <a:solidFill>
                  <a:schemeClr val="tx1">
                    <a:tint val="75000"/>
                  </a:schemeClr>
                </a:solidFill>
              </a:defRPr>
            </a:lvl4pPr>
            <a:lvl5pPr marL="6269858" indent="0" algn="ctr">
              <a:buNone/>
              <a:defRPr>
                <a:solidFill>
                  <a:schemeClr val="tx1">
                    <a:tint val="75000"/>
                  </a:schemeClr>
                </a:solidFill>
              </a:defRPr>
            </a:lvl5pPr>
            <a:lvl6pPr marL="7837323" indent="0" algn="ctr">
              <a:buNone/>
              <a:defRPr>
                <a:solidFill>
                  <a:schemeClr val="tx1">
                    <a:tint val="75000"/>
                  </a:schemeClr>
                </a:solidFill>
              </a:defRPr>
            </a:lvl6pPr>
            <a:lvl7pPr marL="9404787" indent="0" algn="ctr">
              <a:buNone/>
              <a:defRPr>
                <a:solidFill>
                  <a:schemeClr val="tx1">
                    <a:tint val="75000"/>
                  </a:schemeClr>
                </a:solidFill>
              </a:defRPr>
            </a:lvl7pPr>
            <a:lvl8pPr marL="10972251" indent="0" algn="ctr">
              <a:buNone/>
              <a:defRPr>
                <a:solidFill>
                  <a:schemeClr val="tx1">
                    <a:tint val="75000"/>
                  </a:schemeClr>
                </a:solidFill>
              </a:defRPr>
            </a:lvl8pPr>
            <a:lvl9pPr marL="1253971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30ED700-26C8-DA48-8DB2-C9D1A9FFD0D6}" type="datetimeFigureOut">
              <a:rPr lang="en-US" smtClean="0"/>
              <a:pPr/>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0ED700-26C8-DA48-8DB2-C9D1A9FFD0D6}" type="datetimeFigureOut">
              <a:rPr lang="en-US" smtClean="0"/>
              <a:pPr/>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4557179" y="4216400"/>
            <a:ext cx="35553014" cy="8988044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898133" y="4216400"/>
            <a:ext cx="106110406" cy="898804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0ED700-26C8-DA48-8DB2-C9D1A9FFD0D6}" type="datetimeFigureOut">
              <a:rPr lang="en-US" smtClean="0"/>
              <a:pPr/>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0ED700-26C8-DA48-8DB2-C9D1A9FFD0D6}" type="datetimeFigureOut">
              <a:rPr lang="en-US" smtClean="0"/>
              <a:pPr/>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1"/>
            <a:ext cx="27980640" cy="4358640"/>
          </a:xfrm>
        </p:spPr>
        <p:txBody>
          <a:bodyPr anchor="t"/>
          <a:lstStyle>
            <a:lvl1pPr algn="l">
              <a:defRPr sz="13700" b="1" cap="all"/>
            </a:lvl1pPr>
          </a:lstStyle>
          <a:p>
            <a:r>
              <a:rPr lang="en-US"/>
              <a:t>Click to edit Master title style</a:t>
            </a:r>
          </a:p>
        </p:txBody>
      </p:sp>
      <p:sp>
        <p:nvSpPr>
          <p:cNvPr id="3" name="Text Placeholder 2"/>
          <p:cNvSpPr>
            <a:spLocks noGrp="1"/>
          </p:cNvSpPr>
          <p:nvPr>
            <p:ph type="body" idx="1"/>
          </p:nvPr>
        </p:nvSpPr>
        <p:spPr>
          <a:xfrm>
            <a:off x="2600326" y="9301483"/>
            <a:ext cx="27980640" cy="4800599"/>
          </a:xfrm>
        </p:spPr>
        <p:txBody>
          <a:bodyPr anchor="b"/>
          <a:lstStyle>
            <a:lvl1pPr marL="0" indent="0">
              <a:buNone/>
              <a:defRPr sz="6900">
                <a:solidFill>
                  <a:schemeClr val="tx1">
                    <a:tint val="75000"/>
                  </a:schemeClr>
                </a:solidFill>
              </a:defRPr>
            </a:lvl1pPr>
            <a:lvl2pPr marL="1567464" indent="0">
              <a:buNone/>
              <a:defRPr sz="6100">
                <a:solidFill>
                  <a:schemeClr val="tx1">
                    <a:tint val="75000"/>
                  </a:schemeClr>
                </a:solidFill>
              </a:defRPr>
            </a:lvl2pPr>
            <a:lvl3pPr marL="3134929" indent="0">
              <a:buNone/>
              <a:defRPr sz="5500">
                <a:solidFill>
                  <a:schemeClr val="tx1">
                    <a:tint val="75000"/>
                  </a:schemeClr>
                </a:solidFill>
              </a:defRPr>
            </a:lvl3pPr>
            <a:lvl4pPr marL="4702394" indent="0">
              <a:buNone/>
              <a:defRPr sz="4800">
                <a:solidFill>
                  <a:schemeClr val="tx1">
                    <a:tint val="75000"/>
                  </a:schemeClr>
                </a:solidFill>
              </a:defRPr>
            </a:lvl4pPr>
            <a:lvl5pPr marL="6269858" indent="0">
              <a:buNone/>
              <a:defRPr sz="4800">
                <a:solidFill>
                  <a:schemeClr val="tx1">
                    <a:tint val="75000"/>
                  </a:schemeClr>
                </a:solidFill>
              </a:defRPr>
            </a:lvl5pPr>
            <a:lvl6pPr marL="7837323" indent="0">
              <a:buNone/>
              <a:defRPr sz="4800">
                <a:solidFill>
                  <a:schemeClr val="tx1">
                    <a:tint val="75000"/>
                  </a:schemeClr>
                </a:solidFill>
              </a:defRPr>
            </a:lvl6pPr>
            <a:lvl7pPr marL="9404787" indent="0">
              <a:buNone/>
              <a:defRPr sz="4800">
                <a:solidFill>
                  <a:schemeClr val="tx1">
                    <a:tint val="75000"/>
                  </a:schemeClr>
                </a:solidFill>
              </a:defRPr>
            </a:lvl7pPr>
            <a:lvl8pPr marL="10972251" indent="0">
              <a:buNone/>
              <a:defRPr sz="4800">
                <a:solidFill>
                  <a:schemeClr val="tx1">
                    <a:tint val="75000"/>
                  </a:schemeClr>
                </a:solidFill>
              </a:defRPr>
            </a:lvl8pPr>
            <a:lvl9pPr marL="12539716" indent="0">
              <a:buNone/>
              <a:defRPr sz="4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0ED700-26C8-DA48-8DB2-C9D1A9FFD0D6}" type="datetimeFigureOut">
              <a:rPr lang="en-US" smtClean="0"/>
              <a:pPr/>
              <a:t>4/15/2021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898131" y="24577040"/>
            <a:ext cx="70831710" cy="69519802"/>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9278481" y="24577040"/>
            <a:ext cx="70831710" cy="69519802"/>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30ED700-26C8-DA48-8DB2-C9D1A9FFD0D6}" type="datetimeFigureOut">
              <a:rPr lang="en-US" smtClean="0"/>
              <a:pPr/>
              <a:t>4/15/2021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920" y="878842"/>
            <a:ext cx="29626560"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0" y="4912362"/>
            <a:ext cx="14544676" cy="2047238"/>
          </a:xfrm>
        </p:spPr>
        <p:txBody>
          <a:bodyPr anchor="b"/>
          <a:lstStyle>
            <a:lvl1pPr marL="0" indent="0">
              <a:buNone/>
              <a:defRPr sz="8200" b="1"/>
            </a:lvl1pPr>
            <a:lvl2pPr marL="1567464" indent="0">
              <a:buNone/>
              <a:defRPr sz="6900" b="1"/>
            </a:lvl2pPr>
            <a:lvl3pPr marL="3134929" indent="0">
              <a:buNone/>
              <a:defRPr sz="6100" b="1"/>
            </a:lvl3pPr>
            <a:lvl4pPr marL="4702394" indent="0">
              <a:buNone/>
              <a:defRPr sz="5500" b="1"/>
            </a:lvl4pPr>
            <a:lvl5pPr marL="6269858" indent="0">
              <a:buNone/>
              <a:defRPr sz="5500" b="1"/>
            </a:lvl5pPr>
            <a:lvl6pPr marL="7837323" indent="0">
              <a:buNone/>
              <a:defRPr sz="5500" b="1"/>
            </a:lvl6pPr>
            <a:lvl7pPr marL="9404787" indent="0">
              <a:buNone/>
              <a:defRPr sz="5500" b="1"/>
            </a:lvl7pPr>
            <a:lvl8pPr marL="10972251" indent="0">
              <a:buNone/>
              <a:defRPr sz="5500" b="1"/>
            </a:lvl8pPr>
            <a:lvl9pPr marL="12539716" indent="0">
              <a:buNone/>
              <a:defRPr sz="5500" b="1"/>
            </a:lvl9pPr>
          </a:lstStyle>
          <a:p>
            <a:pPr lvl="0"/>
            <a:r>
              <a:rPr lang="en-US"/>
              <a:t>Click to edit Master text styles</a:t>
            </a:r>
          </a:p>
        </p:txBody>
      </p:sp>
      <p:sp>
        <p:nvSpPr>
          <p:cNvPr id="4" name="Content Placeholder 3"/>
          <p:cNvSpPr>
            <a:spLocks noGrp="1"/>
          </p:cNvSpPr>
          <p:nvPr>
            <p:ph sz="half" idx="2"/>
          </p:nvPr>
        </p:nvSpPr>
        <p:spPr>
          <a:xfrm>
            <a:off x="1645920" y="6959600"/>
            <a:ext cx="14544676" cy="12644122"/>
          </a:xfrm>
        </p:spPr>
        <p:txBody>
          <a:bodyPr/>
          <a:lstStyle>
            <a:lvl1pPr>
              <a:defRPr sz="8200"/>
            </a:lvl1pPr>
            <a:lvl2pPr>
              <a:defRPr sz="6900"/>
            </a:lvl2pPr>
            <a:lvl3pPr>
              <a:defRPr sz="6100"/>
            </a:lvl3pPr>
            <a:lvl4pPr>
              <a:defRPr sz="5500"/>
            </a:lvl4pPr>
            <a:lvl5pPr>
              <a:defRPr sz="5500"/>
            </a:lvl5pPr>
            <a:lvl6pPr>
              <a:defRPr sz="5500"/>
            </a:lvl6pPr>
            <a:lvl7pPr>
              <a:defRPr sz="5500"/>
            </a:lvl7pPr>
            <a:lvl8pPr>
              <a:defRPr sz="5500"/>
            </a:lvl8pPr>
            <a:lvl9pPr>
              <a:defRPr sz="5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1" y="4912362"/>
            <a:ext cx="14550390" cy="2047238"/>
          </a:xfrm>
        </p:spPr>
        <p:txBody>
          <a:bodyPr anchor="b"/>
          <a:lstStyle>
            <a:lvl1pPr marL="0" indent="0">
              <a:buNone/>
              <a:defRPr sz="8200" b="1"/>
            </a:lvl1pPr>
            <a:lvl2pPr marL="1567464" indent="0">
              <a:buNone/>
              <a:defRPr sz="6900" b="1"/>
            </a:lvl2pPr>
            <a:lvl3pPr marL="3134929" indent="0">
              <a:buNone/>
              <a:defRPr sz="6100" b="1"/>
            </a:lvl3pPr>
            <a:lvl4pPr marL="4702394" indent="0">
              <a:buNone/>
              <a:defRPr sz="5500" b="1"/>
            </a:lvl4pPr>
            <a:lvl5pPr marL="6269858" indent="0">
              <a:buNone/>
              <a:defRPr sz="5500" b="1"/>
            </a:lvl5pPr>
            <a:lvl6pPr marL="7837323" indent="0">
              <a:buNone/>
              <a:defRPr sz="5500" b="1"/>
            </a:lvl6pPr>
            <a:lvl7pPr marL="9404787" indent="0">
              <a:buNone/>
              <a:defRPr sz="5500" b="1"/>
            </a:lvl7pPr>
            <a:lvl8pPr marL="10972251" indent="0">
              <a:buNone/>
              <a:defRPr sz="5500" b="1"/>
            </a:lvl8pPr>
            <a:lvl9pPr marL="12539716" indent="0">
              <a:buNone/>
              <a:defRPr sz="5500" b="1"/>
            </a:lvl9pPr>
          </a:lstStyle>
          <a:p>
            <a:pPr lvl="0"/>
            <a:r>
              <a:rPr lang="en-US"/>
              <a:t>Click to edit Master text styles</a:t>
            </a:r>
          </a:p>
        </p:txBody>
      </p:sp>
      <p:sp>
        <p:nvSpPr>
          <p:cNvPr id="6" name="Content Placeholder 5"/>
          <p:cNvSpPr>
            <a:spLocks noGrp="1"/>
          </p:cNvSpPr>
          <p:nvPr>
            <p:ph sz="quarter" idx="4"/>
          </p:nvPr>
        </p:nvSpPr>
        <p:spPr>
          <a:xfrm>
            <a:off x="16722091" y="6959600"/>
            <a:ext cx="14550390" cy="12644122"/>
          </a:xfrm>
        </p:spPr>
        <p:txBody>
          <a:bodyPr/>
          <a:lstStyle>
            <a:lvl1pPr>
              <a:defRPr sz="8200"/>
            </a:lvl1pPr>
            <a:lvl2pPr>
              <a:defRPr sz="6900"/>
            </a:lvl2pPr>
            <a:lvl3pPr>
              <a:defRPr sz="6100"/>
            </a:lvl3pPr>
            <a:lvl4pPr>
              <a:defRPr sz="5500"/>
            </a:lvl4pPr>
            <a:lvl5pPr>
              <a:defRPr sz="5500"/>
            </a:lvl5pPr>
            <a:lvl6pPr>
              <a:defRPr sz="5500"/>
            </a:lvl6pPr>
            <a:lvl7pPr>
              <a:defRPr sz="5500"/>
            </a:lvl7pPr>
            <a:lvl8pPr>
              <a:defRPr sz="5500"/>
            </a:lvl8pPr>
            <a:lvl9pPr>
              <a:defRPr sz="5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30ED700-26C8-DA48-8DB2-C9D1A9FFD0D6}" type="datetimeFigureOut">
              <a:rPr lang="en-US" smtClean="0"/>
              <a:pPr/>
              <a:t>4/15/2021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30ED700-26C8-DA48-8DB2-C9D1A9FFD0D6}" type="datetimeFigureOut">
              <a:rPr lang="en-US" smtClean="0"/>
              <a:pPr/>
              <a:t>4/15/2021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ED700-26C8-DA48-8DB2-C9D1A9FFD0D6}" type="datetimeFigureOut">
              <a:rPr lang="en-US" smtClean="0"/>
              <a:pPr/>
              <a:t>4/15/2021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3" y="873760"/>
            <a:ext cx="10829926" cy="3718560"/>
          </a:xfrm>
        </p:spPr>
        <p:txBody>
          <a:bodyPr anchor="b"/>
          <a:lstStyle>
            <a:lvl1pPr algn="l">
              <a:defRPr sz="6900" b="1"/>
            </a:lvl1pPr>
          </a:lstStyle>
          <a:p>
            <a:r>
              <a:rPr lang="en-US"/>
              <a:t>Click to edit Master title style</a:t>
            </a:r>
          </a:p>
        </p:txBody>
      </p:sp>
      <p:sp>
        <p:nvSpPr>
          <p:cNvPr id="3" name="Content Placeholder 2"/>
          <p:cNvSpPr>
            <a:spLocks noGrp="1"/>
          </p:cNvSpPr>
          <p:nvPr>
            <p:ph idx="1"/>
          </p:nvPr>
        </p:nvSpPr>
        <p:spPr>
          <a:xfrm>
            <a:off x="12870180" y="873762"/>
            <a:ext cx="18402300" cy="18729961"/>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3" y="4592322"/>
            <a:ext cx="10829926" cy="15011401"/>
          </a:xfrm>
        </p:spPr>
        <p:txBody>
          <a:bodyPr/>
          <a:lstStyle>
            <a:lvl1pPr marL="0" indent="0">
              <a:buNone/>
              <a:defRPr sz="4800"/>
            </a:lvl1pPr>
            <a:lvl2pPr marL="1567464" indent="0">
              <a:buNone/>
              <a:defRPr sz="4100"/>
            </a:lvl2pPr>
            <a:lvl3pPr marL="3134929" indent="0">
              <a:buNone/>
              <a:defRPr sz="3400"/>
            </a:lvl3pPr>
            <a:lvl4pPr marL="4702394" indent="0">
              <a:buNone/>
              <a:defRPr sz="3100"/>
            </a:lvl4pPr>
            <a:lvl5pPr marL="6269858" indent="0">
              <a:buNone/>
              <a:defRPr sz="3100"/>
            </a:lvl5pPr>
            <a:lvl6pPr marL="7837323" indent="0">
              <a:buNone/>
              <a:defRPr sz="3100"/>
            </a:lvl6pPr>
            <a:lvl7pPr marL="9404787" indent="0">
              <a:buNone/>
              <a:defRPr sz="3100"/>
            </a:lvl7pPr>
            <a:lvl8pPr marL="10972251" indent="0">
              <a:buNone/>
              <a:defRPr sz="3100"/>
            </a:lvl8pPr>
            <a:lvl9pPr marL="1253971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830ED700-26C8-DA48-8DB2-C9D1A9FFD0D6}" type="datetimeFigureOut">
              <a:rPr lang="en-US" smtClean="0"/>
              <a:pPr/>
              <a:t>4/15/2021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6" y="15361920"/>
            <a:ext cx="19751040" cy="1813561"/>
          </a:xfrm>
        </p:spPr>
        <p:txBody>
          <a:bodyPr anchor="b"/>
          <a:lstStyle>
            <a:lvl1pPr algn="l">
              <a:defRPr sz="6900" b="1"/>
            </a:lvl1pPr>
          </a:lstStyle>
          <a:p>
            <a:r>
              <a:rPr lang="en-US"/>
              <a:t>Click to edit Master title style</a:t>
            </a:r>
          </a:p>
        </p:txBody>
      </p:sp>
      <p:sp>
        <p:nvSpPr>
          <p:cNvPr id="3" name="Picture Placeholder 2"/>
          <p:cNvSpPr>
            <a:spLocks noGrp="1"/>
          </p:cNvSpPr>
          <p:nvPr>
            <p:ph type="pic" idx="1"/>
          </p:nvPr>
        </p:nvSpPr>
        <p:spPr>
          <a:xfrm>
            <a:off x="6452236" y="1960880"/>
            <a:ext cx="19751040" cy="13167360"/>
          </a:xfrm>
        </p:spPr>
        <p:txBody>
          <a:bodyPr/>
          <a:lstStyle>
            <a:lvl1pPr marL="0" indent="0">
              <a:buNone/>
              <a:defRPr sz="11000"/>
            </a:lvl1pPr>
            <a:lvl2pPr marL="1567464" indent="0">
              <a:buNone/>
              <a:defRPr sz="9600"/>
            </a:lvl2pPr>
            <a:lvl3pPr marL="3134929" indent="0">
              <a:buNone/>
              <a:defRPr sz="8200"/>
            </a:lvl3pPr>
            <a:lvl4pPr marL="4702394" indent="0">
              <a:buNone/>
              <a:defRPr sz="6900"/>
            </a:lvl4pPr>
            <a:lvl5pPr marL="6269858" indent="0">
              <a:buNone/>
              <a:defRPr sz="6900"/>
            </a:lvl5pPr>
            <a:lvl6pPr marL="7837323" indent="0">
              <a:buNone/>
              <a:defRPr sz="6900"/>
            </a:lvl6pPr>
            <a:lvl7pPr marL="9404787" indent="0">
              <a:buNone/>
              <a:defRPr sz="6900"/>
            </a:lvl7pPr>
            <a:lvl8pPr marL="10972251" indent="0">
              <a:buNone/>
              <a:defRPr sz="6900"/>
            </a:lvl8pPr>
            <a:lvl9pPr marL="12539716" indent="0">
              <a:buNone/>
              <a:defRPr sz="6900"/>
            </a:lvl9pPr>
          </a:lstStyle>
          <a:p>
            <a:endParaRPr lang="en-US"/>
          </a:p>
        </p:txBody>
      </p:sp>
      <p:sp>
        <p:nvSpPr>
          <p:cNvPr id="4" name="Text Placeholder 3"/>
          <p:cNvSpPr>
            <a:spLocks noGrp="1"/>
          </p:cNvSpPr>
          <p:nvPr>
            <p:ph type="body" sz="half" idx="2"/>
          </p:nvPr>
        </p:nvSpPr>
        <p:spPr>
          <a:xfrm>
            <a:off x="6452236" y="17175481"/>
            <a:ext cx="19751040" cy="2575559"/>
          </a:xfrm>
        </p:spPr>
        <p:txBody>
          <a:bodyPr/>
          <a:lstStyle>
            <a:lvl1pPr marL="0" indent="0">
              <a:buNone/>
              <a:defRPr sz="4800"/>
            </a:lvl1pPr>
            <a:lvl2pPr marL="1567464" indent="0">
              <a:buNone/>
              <a:defRPr sz="4100"/>
            </a:lvl2pPr>
            <a:lvl3pPr marL="3134929" indent="0">
              <a:buNone/>
              <a:defRPr sz="3400"/>
            </a:lvl3pPr>
            <a:lvl4pPr marL="4702394" indent="0">
              <a:buNone/>
              <a:defRPr sz="3100"/>
            </a:lvl4pPr>
            <a:lvl5pPr marL="6269858" indent="0">
              <a:buNone/>
              <a:defRPr sz="3100"/>
            </a:lvl5pPr>
            <a:lvl6pPr marL="7837323" indent="0">
              <a:buNone/>
              <a:defRPr sz="3100"/>
            </a:lvl6pPr>
            <a:lvl7pPr marL="9404787" indent="0">
              <a:buNone/>
              <a:defRPr sz="3100"/>
            </a:lvl7pPr>
            <a:lvl8pPr marL="10972251" indent="0">
              <a:buNone/>
              <a:defRPr sz="3100"/>
            </a:lvl8pPr>
            <a:lvl9pPr marL="1253971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830ED700-26C8-DA48-8DB2-C9D1A9FFD0D6}" type="datetimeFigureOut">
              <a:rPr lang="en-US" smtClean="0"/>
              <a:pPr/>
              <a:t>4/15/2021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EEFA05-80C4-D846-9DFF-27039426455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2"/>
            <a:ext cx="29626560" cy="3657600"/>
          </a:xfrm>
          <a:prstGeom prst="rect">
            <a:avLst/>
          </a:prstGeom>
        </p:spPr>
        <p:txBody>
          <a:bodyPr vert="horz" lIns="313493" tIns="156746" rIns="313493" bIns="156746" rtlCol="0" anchor="ctr">
            <a:normAutofit/>
          </a:bodyPr>
          <a:lstStyle/>
          <a:p>
            <a:r>
              <a:rPr lang="en-US"/>
              <a:t>Click to edit Master title style</a:t>
            </a:r>
          </a:p>
        </p:txBody>
      </p:sp>
      <p:sp>
        <p:nvSpPr>
          <p:cNvPr id="3" name="Text Placeholder 2"/>
          <p:cNvSpPr>
            <a:spLocks noGrp="1"/>
          </p:cNvSpPr>
          <p:nvPr>
            <p:ph type="body" idx="1"/>
          </p:nvPr>
        </p:nvSpPr>
        <p:spPr>
          <a:xfrm>
            <a:off x="1645920" y="5120642"/>
            <a:ext cx="29626560" cy="14483081"/>
          </a:xfrm>
          <a:prstGeom prst="rect">
            <a:avLst/>
          </a:prstGeom>
        </p:spPr>
        <p:txBody>
          <a:bodyPr vert="horz" lIns="313493" tIns="156746" rIns="313493" bIns="15674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5920" y="20340323"/>
            <a:ext cx="7680960" cy="1168400"/>
          </a:xfrm>
          <a:prstGeom prst="rect">
            <a:avLst/>
          </a:prstGeom>
        </p:spPr>
        <p:txBody>
          <a:bodyPr vert="horz" lIns="313493" tIns="156746" rIns="313493" bIns="156746" rtlCol="0" anchor="ctr"/>
          <a:lstStyle>
            <a:lvl1pPr algn="l">
              <a:defRPr sz="4100">
                <a:solidFill>
                  <a:schemeClr val="tx1">
                    <a:tint val="75000"/>
                  </a:schemeClr>
                </a:solidFill>
              </a:defRPr>
            </a:lvl1pPr>
          </a:lstStyle>
          <a:p>
            <a:fld id="{830ED700-26C8-DA48-8DB2-C9D1A9FFD0D6}" type="datetimeFigureOut">
              <a:rPr lang="en-US" smtClean="0"/>
              <a:pPr/>
              <a:t>4/15/2021</a:t>
            </a:fld>
            <a:endParaRPr lang="en-US"/>
          </a:p>
        </p:txBody>
      </p:sp>
      <p:sp>
        <p:nvSpPr>
          <p:cNvPr id="5" name="Footer Placeholder 4"/>
          <p:cNvSpPr>
            <a:spLocks noGrp="1"/>
          </p:cNvSpPr>
          <p:nvPr>
            <p:ph type="ftr" sz="quarter" idx="3"/>
          </p:nvPr>
        </p:nvSpPr>
        <p:spPr>
          <a:xfrm>
            <a:off x="11247120" y="20340323"/>
            <a:ext cx="10424160" cy="1168400"/>
          </a:xfrm>
          <a:prstGeom prst="rect">
            <a:avLst/>
          </a:prstGeom>
        </p:spPr>
        <p:txBody>
          <a:bodyPr vert="horz" lIns="313493" tIns="156746" rIns="313493" bIns="156746" rtlCol="0" anchor="ctr"/>
          <a:lstStyle>
            <a:lvl1pPr algn="ctr">
              <a:defRPr sz="4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3"/>
            <a:ext cx="7680960" cy="1168400"/>
          </a:xfrm>
          <a:prstGeom prst="rect">
            <a:avLst/>
          </a:prstGeom>
        </p:spPr>
        <p:txBody>
          <a:bodyPr vert="horz" lIns="313493" tIns="156746" rIns="313493" bIns="156746" rtlCol="0" anchor="ctr"/>
          <a:lstStyle>
            <a:lvl1pPr algn="r">
              <a:defRPr sz="4100">
                <a:solidFill>
                  <a:schemeClr val="tx1">
                    <a:tint val="75000"/>
                  </a:schemeClr>
                </a:solidFill>
              </a:defRPr>
            </a:lvl1pPr>
          </a:lstStyle>
          <a:p>
            <a:fld id="{F1EEFA05-80C4-D846-9DFF-2703942645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7464" rtl="0" eaLnBrk="1" latinLnBrk="0" hangingPunct="1">
        <a:spcBef>
          <a:spcPct val="0"/>
        </a:spcBef>
        <a:buNone/>
        <a:defRPr sz="15100" kern="1200">
          <a:solidFill>
            <a:schemeClr val="tx1"/>
          </a:solidFill>
          <a:latin typeface="+mj-lt"/>
          <a:ea typeface="+mj-ea"/>
          <a:cs typeface="+mj-cs"/>
        </a:defRPr>
      </a:lvl1pPr>
    </p:titleStyle>
    <p:bodyStyle>
      <a:lvl1pPr marL="1175598" indent="-1175598" algn="l" defTabSz="1567464" rtl="0" eaLnBrk="1" latinLnBrk="0" hangingPunct="1">
        <a:spcBef>
          <a:spcPct val="20000"/>
        </a:spcBef>
        <a:buFont typeface="Arial"/>
        <a:buChar char="•"/>
        <a:defRPr sz="11000" kern="1200">
          <a:solidFill>
            <a:schemeClr val="tx1"/>
          </a:solidFill>
          <a:latin typeface="+mn-lt"/>
          <a:ea typeface="+mn-ea"/>
          <a:cs typeface="+mn-cs"/>
        </a:defRPr>
      </a:lvl1pPr>
      <a:lvl2pPr marL="2547130" indent="-979665" algn="l" defTabSz="1567464" rtl="0" eaLnBrk="1" latinLnBrk="0" hangingPunct="1">
        <a:spcBef>
          <a:spcPct val="20000"/>
        </a:spcBef>
        <a:buFont typeface="Arial"/>
        <a:buChar char="–"/>
        <a:defRPr sz="9600" kern="1200">
          <a:solidFill>
            <a:schemeClr val="tx1"/>
          </a:solidFill>
          <a:latin typeface="+mn-lt"/>
          <a:ea typeface="+mn-ea"/>
          <a:cs typeface="+mn-cs"/>
        </a:defRPr>
      </a:lvl2pPr>
      <a:lvl3pPr marL="3918661" indent="-783733" algn="l" defTabSz="1567464" rtl="0" eaLnBrk="1" latinLnBrk="0" hangingPunct="1">
        <a:spcBef>
          <a:spcPct val="20000"/>
        </a:spcBef>
        <a:buFont typeface="Arial"/>
        <a:buChar char="•"/>
        <a:defRPr sz="8200" kern="1200">
          <a:solidFill>
            <a:schemeClr val="tx1"/>
          </a:solidFill>
          <a:latin typeface="+mn-lt"/>
          <a:ea typeface="+mn-ea"/>
          <a:cs typeface="+mn-cs"/>
        </a:defRPr>
      </a:lvl3pPr>
      <a:lvl4pPr marL="5486126" indent="-783733" algn="l" defTabSz="1567464" rtl="0" eaLnBrk="1" latinLnBrk="0" hangingPunct="1">
        <a:spcBef>
          <a:spcPct val="20000"/>
        </a:spcBef>
        <a:buFont typeface="Arial"/>
        <a:buChar char="–"/>
        <a:defRPr sz="6900" kern="1200">
          <a:solidFill>
            <a:schemeClr val="tx1"/>
          </a:solidFill>
          <a:latin typeface="+mn-lt"/>
          <a:ea typeface="+mn-ea"/>
          <a:cs typeface="+mn-cs"/>
        </a:defRPr>
      </a:lvl4pPr>
      <a:lvl5pPr marL="7053590" indent="-783733" algn="l" defTabSz="1567464" rtl="0" eaLnBrk="1" latinLnBrk="0" hangingPunct="1">
        <a:spcBef>
          <a:spcPct val="20000"/>
        </a:spcBef>
        <a:buFont typeface="Arial"/>
        <a:buChar char="»"/>
        <a:defRPr sz="6900" kern="1200">
          <a:solidFill>
            <a:schemeClr val="tx1"/>
          </a:solidFill>
          <a:latin typeface="+mn-lt"/>
          <a:ea typeface="+mn-ea"/>
          <a:cs typeface="+mn-cs"/>
        </a:defRPr>
      </a:lvl5pPr>
      <a:lvl6pPr marL="8621054" indent="-783733" algn="l" defTabSz="1567464" rtl="0" eaLnBrk="1" latinLnBrk="0" hangingPunct="1">
        <a:spcBef>
          <a:spcPct val="20000"/>
        </a:spcBef>
        <a:buFont typeface="Arial"/>
        <a:buChar char="•"/>
        <a:defRPr sz="6900" kern="1200">
          <a:solidFill>
            <a:schemeClr val="tx1"/>
          </a:solidFill>
          <a:latin typeface="+mn-lt"/>
          <a:ea typeface="+mn-ea"/>
          <a:cs typeface="+mn-cs"/>
        </a:defRPr>
      </a:lvl6pPr>
      <a:lvl7pPr marL="10188519" indent="-783733" algn="l" defTabSz="1567464" rtl="0" eaLnBrk="1" latinLnBrk="0" hangingPunct="1">
        <a:spcBef>
          <a:spcPct val="20000"/>
        </a:spcBef>
        <a:buFont typeface="Arial"/>
        <a:buChar char="•"/>
        <a:defRPr sz="6900" kern="1200">
          <a:solidFill>
            <a:schemeClr val="tx1"/>
          </a:solidFill>
          <a:latin typeface="+mn-lt"/>
          <a:ea typeface="+mn-ea"/>
          <a:cs typeface="+mn-cs"/>
        </a:defRPr>
      </a:lvl7pPr>
      <a:lvl8pPr marL="11755984" indent="-783733" algn="l" defTabSz="1567464" rtl="0" eaLnBrk="1" latinLnBrk="0" hangingPunct="1">
        <a:spcBef>
          <a:spcPct val="20000"/>
        </a:spcBef>
        <a:buFont typeface="Arial"/>
        <a:buChar char="•"/>
        <a:defRPr sz="6900" kern="1200">
          <a:solidFill>
            <a:schemeClr val="tx1"/>
          </a:solidFill>
          <a:latin typeface="+mn-lt"/>
          <a:ea typeface="+mn-ea"/>
          <a:cs typeface="+mn-cs"/>
        </a:defRPr>
      </a:lvl8pPr>
      <a:lvl9pPr marL="13323448" indent="-783733" algn="l" defTabSz="1567464" rtl="0" eaLnBrk="1" latinLnBrk="0" hangingPunct="1">
        <a:spcBef>
          <a:spcPct val="20000"/>
        </a:spcBef>
        <a:buFont typeface="Arial"/>
        <a:buChar char="•"/>
        <a:defRPr sz="6900" kern="1200">
          <a:solidFill>
            <a:schemeClr val="tx1"/>
          </a:solidFill>
          <a:latin typeface="+mn-lt"/>
          <a:ea typeface="+mn-ea"/>
          <a:cs typeface="+mn-cs"/>
        </a:defRPr>
      </a:lvl9pPr>
    </p:bodyStyle>
    <p:otherStyle>
      <a:defPPr>
        <a:defRPr lang="en-US"/>
      </a:defPPr>
      <a:lvl1pPr marL="0" algn="l" defTabSz="1567464" rtl="0" eaLnBrk="1" latinLnBrk="0" hangingPunct="1">
        <a:defRPr sz="6100" kern="1200">
          <a:solidFill>
            <a:schemeClr val="tx1"/>
          </a:solidFill>
          <a:latin typeface="+mn-lt"/>
          <a:ea typeface="+mn-ea"/>
          <a:cs typeface="+mn-cs"/>
        </a:defRPr>
      </a:lvl1pPr>
      <a:lvl2pPr marL="1567464" algn="l" defTabSz="1567464" rtl="0" eaLnBrk="1" latinLnBrk="0" hangingPunct="1">
        <a:defRPr sz="6100" kern="1200">
          <a:solidFill>
            <a:schemeClr val="tx1"/>
          </a:solidFill>
          <a:latin typeface="+mn-lt"/>
          <a:ea typeface="+mn-ea"/>
          <a:cs typeface="+mn-cs"/>
        </a:defRPr>
      </a:lvl2pPr>
      <a:lvl3pPr marL="3134929" algn="l" defTabSz="1567464" rtl="0" eaLnBrk="1" latinLnBrk="0" hangingPunct="1">
        <a:defRPr sz="6100" kern="1200">
          <a:solidFill>
            <a:schemeClr val="tx1"/>
          </a:solidFill>
          <a:latin typeface="+mn-lt"/>
          <a:ea typeface="+mn-ea"/>
          <a:cs typeface="+mn-cs"/>
        </a:defRPr>
      </a:lvl3pPr>
      <a:lvl4pPr marL="4702394" algn="l" defTabSz="1567464" rtl="0" eaLnBrk="1" latinLnBrk="0" hangingPunct="1">
        <a:defRPr sz="6100" kern="1200">
          <a:solidFill>
            <a:schemeClr val="tx1"/>
          </a:solidFill>
          <a:latin typeface="+mn-lt"/>
          <a:ea typeface="+mn-ea"/>
          <a:cs typeface="+mn-cs"/>
        </a:defRPr>
      </a:lvl4pPr>
      <a:lvl5pPr marL="6269858" algn="l" defTabSz="1567464" rtl="0" eaLnBrk="1" latinLnBrk="0" hangingPunct="1">
        <a:defRPr sz="6100" kern="1200">
          <a:solidFill>
            <a:schemeClr val="tx1"/>
          </a:solidFill>
          <a:latin typeface="+mn-lt"/>
          <a:ea typeface="+mn-ea"/>
          <a:cs typeface="+mn-cs"/>
        </a:defRPr>
      </a:lvl5pPr>
      <a:lvl6pPr marL="7837323" algn="l" defTabSz="1567464" rtl="0" eaLnBrk="1" latinLnBrk="0" hangingPunct="1">
        <a:defRPr sz="6100" kern="1200">
          <a:solidFill>
            <a:schemeClr val="tx1"/>
          </a:solidFill>
          <a:latin typeface="+mn-lt"/>
          <a:ea typeface="+mn-ea"/>
          <a:cs typeface="+mn-cs"/>
        </a:defRPr>
      </a:lvl6pPr>
      <a:lvl7pPr marL="9404787" algn="l" defTabSz="1567464" rtl="0" eaLnBrk="1" latinLnBrk="0" hangingPunct="1">
        <a:defRPr sz="6100" kern="1200">
          <a:solidFill>
            <a:schemeClr val="tx1"/>
          </a:solidFill>
          <a:latin typeface="+mn-lt"/>
          <a:ea typeface="+mn-ea"/>
          <a:cs typeface="+mn-cs"/>
        </a:defRPr>
      </a:lvl7pPr>
      <a:lvl8pPr marL="10972251" algn="l" defTabSz="1567464" rtl="0" eaLnBrk="1" latinLnBrk="0" hangingPunct="1">
        <a:defRPr sz="6100" kern="1200">
          <a:solidFill>
            <a:schemeClr val="tx1"/>
          </a:solidFill>
          <a:latin typeface="+mn-lt"/>
          <a:ea typeface="+mn-ea"/>
          <a:cs typeface="+mn-cs"/>
        </a:defRPr>
      </a:lvl8pPr>
      <a:lvl9pPr marL="12539716" algn="l" defTabSz="1567464"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mailto:clare.donnelly@student.shu.edu" TargetMode="Externa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hyperlink" Target="https://explorebeaches.msi.ucsb.edu/beach-health/beach-nourishment" TargetMode="External"/><Relationship Id="rId2" Type="http://schemas.openxmlformats.org/officeDocument/2006/relationships/hyperlink" Target="https://toolkit.climate.gov/topics/coastal-flood-risk/coastal-erosion" TargetMode="External"/><Relationship Id="rId1" Type="http://schemas.openxmlformats.org/officeDocument/2006/relationships/slideLayout" Target="../slideLayouts/slideLayout2.xml"/><Relationship Id="rId6" Type="http://schemas.openxmlformats.org/officeDocument/2006/relationships/hyperlink" Target="https://stockton.edu/coastal-research-center/njbpn/reports.html" TargetMode="External"/><Relationship Id="rId5" Type="http://schemas.openxmlformats.org/officeDocument/2006/relationships/hyperlink" Target="https://www.thesandpaper.net/articles/army-corps-to-restore-harvey-cedars-beaches-eroded-from-sandy/" TargetMode="External"/><Relationship Id="rId4" Type="http://schemas.openxmlformats.org/officeDocument/2006/relationships/hyperlink" Target="https://www.fema.gov/media-library-data/1574864015193-1aaca0b6064143f26be8218a1c90e576/Protect_Your_Home_Flooding_508.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8263" y="5340663"/>
            <a:ext cx="9047532" cy="16474108"/>
          </a:xfrm>
          <a:prstGeom prst="rect">
            <a:avLst/>
          </a:prstGeom>
          <a:solidFill>
            <a:srgbClr val="1B345D"/>
          </a:solidFill>
          <a:ln>
            <a:noFill/>
          </a:ln>
          <a:effectLst/>
        </p:spPr>
        <p:style>
          <a:lnRef idx="1">
            <a:schemeClr val="accent1"/>
          </a:lnRef>
          <a:fillRef idx="3">
            <a:schemeClr val="accent1"/>
          </a:fillRef>
          <a:effectRef idx="2">
            <a:schemeClr val="accent1"/>
          </a:effectRef>
          <a:fontRef idx="minor">
            <a:schemeClr val="lt1"/>
          </a:fontRef>
        </p:style>
        <p:txBody>
          <a:bodyPr lIns="57150" tIns="28575" rIns="57150" bIns="28575" rtlCol="0" anchor="ctr"/>
          <a:lstStyle/>
          <a:p>
            <a:r>
              <a:rPr lang="en-US" sz="4400" dirty="0">
                <a:solidFill>
                  <a:schemeClr val="bg1"/>
                </a:solidFill>
                <a:latin typeface="Helvetica" panose="020B0604020202020204" pitchFamily="34" charset="0"/>
                <a:cs typeface="Helvetica" panose="020B0604020202020204" pitchFamily="34" charset="0"/>
              </a:rPr>
              <a:t>The main objective is to preserve the of the shoreline environment using beach replenishment, while  consulting wit  Insurance Adjustor s to reduce claims</a:t>
            </a:r>
            <a:r>
              <a:rPr lang="en-US" sz="4400" dirty="0"/>
              <a:t>. </a:t>
            </a:r>
          </a:p>
          <a:p>
            <a:endParaRPr lang="en-US" sz="4400" dirty="0"/>
          </a:p>
          <a:p>
            <a:r>
              <a:rPr lang="en-US" sz="4400" dirty="0"/>
              <a:t>Harvey Cedars has been affected by winter storms called  Nor’easters eroding sand and damaging existing seawalls, which allowing ocean water to flood towns and businesses. Harvey Cedars’ area is 1.189 mi² and its elevation is 3’ above sea level.</a:t>
            </a:r>
          </a:p>
          <a:p>
            <a:endParaRPr lang="en-US" sz="4400" dirty="0"/>
          </a:p>
          <a:p>
            <a:r>
              <a:rPr lang="en-US" sz="4400" dirty="0"/>
              <a:t> The negative effects of beach erosion due to storms have been caused by offshore storms that result in extreme flooding because of, “wind driven waves and higher tides than normal,” (NJ.com) moved the shoreline 13  feet landward n Harvey Cedars</a:t>
            </a:r>
            <a:endParaRPr lang="en-US" sz="4400" dirty="0">
              <a:solidFill>
                <a:schemeClr val="bg1"/>
              </a:solidFill>
              <a:latin typeface="Helvetica" panose="020B0604020202020204" pitchFamily="34" charset="0"/>
              <a:cs typeface="Helvetica" panose="020B0604020202020204" pitchFamily="34" charset="0"/>
            </a:endParaRPr>
          </a:p>
        </p:txBody>
      </p:sp>
      <p:sp>
        <p:nvSpPr>
          <p:cNvPr id="9" name="TextBox 8"/>
          <p:cNvSpPr txBox="1"/>
          <p:nvPr/>
        </p:nvSpPr>
        <p:spPr>
          <a:xfrm>
            <a:off x="0" y="-265265"/>
            <a:ext cx="10025743" cy="5605928"/>
          </a:xfrm>
          <a:prstGeom prst="rect">
            <a:avLst/>
          </a:prstGeom>
          <a:solidFill>
            <a:srgbClr val="1B345D"/>
          </a:solidFill>
        </p:spPr>
        <p:txBody>
          <a:bodyPr wrap="square" lIns="65311" tIns="32656" rIns="65311" bIns="32656" rtlCol="0">
            <a:spAutoFit/>
          </a:bodyPr>
          <a:lstStyle/>
          <a:p>
            <a:pPr algn="ctr"/>
            <a:r>
              <a:rPr lang="en-US" sz="9000" b="1" dirty="0">
                <a:solidFill>
                  <a:schemeClr val="bg1"/>
                </a:solidFill>
                <a:latin typeface="Helvetica"/>
                <a:cs typeface="Helvetica"/>
              </a:rPr>
              <a:t>Winter Storms and Beach Erosion in Harvey Cedars, NJ</a:t>
            </a:r>
            <a:endParaRPr lang="en-US" sz="800" b="1" dirty="0">
              <a:solidFill>
                <a:schemeClr val="bg1"/>
              </a:solidFill>
              <a:latin typeface="Helvetica"/>
              <a:cs typeface="Helvetica"/>
            </a:endParaRPr>
          </a:p>
        </p:txBody>
      </p:sp>
      <p:cxnSp>
        <p:nvCxnSpPr>
          <p:cNvPr id="5" name="Straight Connector 4"/>
          <p:cNvCxnSpPr/>
          <p:nvPr/>
        </p:nvCxnSpPr>
        <p:spPr>
          <a:xfrm>
            <a:off x="-5437415" y="5638800"/>
            <a:ext cx="10874829"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53" name="Rounded Rectangle 52"/>
          <p:cNvSpPr/>
          <p:nvPr/>
        </p:nvSpPr>
        <p:spPr>
          <a:xfrm>
            <a:off x="12079066" y="3079044"/>
            <a:ext cx="8871122" cy="1128889"/>
          </a:xfrm>
          <a:prstGeom prst="roundRect">
            <a:avLst/>
          </a:prstGeom>
          <a:solidFill>
            <a:schemeClr val="bg1">
              <a:lumMod val="6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lIns="65311" tIns="32656" rIns="65311" bIns="32656" rtlCol="0" anchor="ctr"/>
          <a:lstStyle/>
          <a:p>
            <a:pPr algn="ctr"/>
            <a:r>
              <a:rPr lang="en-US" b="1" dirty="0">
                <a:solidFill>
                  <a:schemeClr val="tx2"/>
                </a:solidFill>
                <a:latin typeface="Helvetica"/>
                <a:cs typeface="Helvetica"/>
              </a:rPr>
              <a:t>Causes</a:t>
            </a:r>
          </a:p>
        </p:txBody>
      </p:sp>
      <p:sp>
        <p:nvSpPr>
          <p:cNvPr id="54" name="TextBox 53"/>
          <p:cNvSpPr txBox="1"/>
          <p:nvPr/>
        </p:nvSpPr>
        <p:spPr>
          <a:xfrm>
            <a:off x="12193367" y="4220830"/>
            <a:ext cx="8756821" cy="4128600"/>
          </a:xfrm>
          <a:prstGeom prst="rect">
            <a:avLst/>
          </a:prstGeom>
          <a:noFill/>
        </p:spPr>
        <p:txBody>
          <a:bodyPr wrap="square" lIns="65311" tIns="32656" rIns="65311" bIns="32656" rtlCol="0">
            <a:spAutoFit/>
          </a:bodyPr>
          <a:lstStyle/>
          <a:p>
            <a:pPr marL="571500" indent="-571500">
              <a:buFont typeface="Arial"/>
              <a:buChar char="•"/>
            </a:pPr>
            <a:r>
              <a:rPr lang="en-US" sz="4400" dirty="0">
                <a:latin typeface="Helvetica"/>
                <a:cs typeface="Helvetica"/>
              </a:rPr>
              <a:t>”Coastal erosion is the process by which local sea levels rise, strong wave energy, and coastal flooding wear down or carry away rocks, soils, and or sands along the coast.  </a:t>
            </a:r>
          </a:p>
        </p:txBody>
      </p:sp>
      <p:sp>
        <p:nvSpPr>
          <p:cNvPr id="56" name="Rounded Rectangle 55"/>
          <p:cNvSpPr/>
          <p:nvPr/>
        </p:nvSpPr>
        <p:spPr>
          <a:xfrm>
            <a:off x="12066815" y="13608754"/>
            <a:ext cx="8871121" cy="1128889"/>
          </a:xfrm>
          <a:prstGeom prst="roundRect">
            <a:avLst/>
          </a:prstGeom>
          <a:solidFill>
            <a:schemeClr val="bg1">
              <a:lumMod val="6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lIns="65311" tIns="32656" rIns="65311" bIns="32656" rtlCol="0" anchor="ctr"/>
          <a:lstStyle/>
          <a:p>
            <a:pPr algn="ctr"/>
            <a:r>
              <a:rPr lang="en-US" b="1" dirty="0">
                <a:solidFill>
                  <a:schemeClr val="tx2"/>
                </a:solidFill>
                <a:latin typeface="Helvetica"/>
                <a:cs typeface="Helvetica"/>
              </a:rPr>
              <a:t>Short Term Solutions</a:t>
            </a:r>
          </a:p>
        </p:txBody>
      </p:sp>
      <p:sp>
        <p:nvSpPr>
          <p:cNvPr id="57" name="TextBox 56"/>
          <p:cNvSpPr txBox="1"/>
          <p:nvPr/>
        </p:nvSpPr>
        <p:spPr>
          <a:xfrm>
            <a:off x="12066815" y="14775814"/>
            <a:ext cx="8654475" cy="7360254"/>
          </a:xfrm>
          <a:prstGeom prst="rect">
            <a:avLst/>
          </a:prstGeom>
          <a:noFill/>
        </p:spPr>
        <p:txBody>
          <a:bodyPr wrap="square" lIns="65311" tIns="32656" rIns="65311" bIns="32656" rtlCol="0">
            <a:spAutoFit/>
          </a:bodyPr>
          <a:lstStyle/>
          <a:p>
            <a:pPr marL="457200" indent="-457200">
              <a:buFont typeface="Arial" panose="020B0604020202020204" pitchFamily="34" charset="0"/>
              <a:buChar char="•"/>
            </a:pPr>
            <a:r>
              <a:rPr lang="en-US" sz="4000" dirty="0">
                <a:latin typeface="Helvetica"/>
                <a:cs typeface="Helvetica"/>
              </a:rPr>
              <a:t>Soft Method-Beach Nourishment through Sand Replenishment, </a:t>
            </a:r>
          </a:p>
          <a:p>
            <a:pPr marL="457200" indent="-457200">
              <a:buFont typeface="Arial" panose="020B0604020202020204" pitchFamily="34" charset="0"/>
              <a:buChar char="•"/>
            </a:pPr>
            <a:r>
              <a:rPr lang="en-US" sz="4000" dirty="0">
                <a:latin typeface="Helvetica"/>
                <a:cs typeface="Helvetica"/>
              </a:rPr>
              <a:t>Sand replenished during winter = fewer birds and organism effected by transition </a:t>
            </a:r>
          </a:p>
          <a:p>
            <a:pPr marL="457200" indent="-457200">
              <a:buFont typeface="Arial" panose="020B0604020202020204" pitchFamily="34" charset="0"/>
              <a:buChar char="•"/>
            </a:pPr>
            <a:r>
              <a:rPr lang="en-US" sz="4000" dirty="0">
                <a:latin typeface="Helvetica"/>
                <a:cs typeface="Helvetica"/>
              </a:rPr>
              <a:t>Plow sand in long low angled sloping dunes to reduce wave energy</a:t>
            </a:r>
          </a:p>
          <a:p>
            <a:pPr marL="457200" indent="-457200">
              <a:buFont typeface="Arial" panose="020B0604020202020204" pitchFamily="34" charset="0"/>
              <a:buChar char="•"/>
            </a:pPr>
            <a:r>
              <a:rPr lang="en-US" sz="4000" dirty="0">
                <a:latin typeface="Helvetica"/>
                <a:cs typeface="Helvetica"/>
              </a:rPr>
              <a:t>Plant native plants immediately to stabilize sediments and reduce density or compaction</a:t>
            </a:r>
          </a:p>
          <a:p>
            <a:pPr marL="457200" indent="-457200">
              <a:buFont typeface="Arial" panose="020B0604020202020204" pitchFamily="34" charset="0"/>
              <a:buChar char="•"/>
            </a:pPr>
            <a:endParaRPr lang="en-US" sz="3400" dirty="0">
              <a:latin typeface="Helvetica"/>
              <a:cs typeface="Helvetica"/>
            </a:endParaRPr>
          </a:p>
        </p:txBody>
      </p:sp>
      <p:sp>
        <p:nvSpPr>
          <p:cNvPr id="59" name="Rounded Rectangle 58"/>
          <p:cNvSpPr/>
          <p:nvPr/>
        </p:nvSpPr>
        <p:spPr>
          <a:xfrm>
            <a:off x="22443751" y="327591"/>
            <a:ext cx="8871122" cy="1530304"/>
          </a:xfrm>
          <a:prstGeom prst="roundRect">
            <a:avLst/>
          </a:prstGeom>
          <a:solidFill>
            <a:schemeClr val="bg1">
              <a:lumMod val="6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lIns="65311" tIns="32656" rIns="65311" bIns="32656" rtlCol="0" anchor="ctr"/>
          <a:lstStyle/>
          <a:p>
            <a:pPr algn="ctr"/>
            <a:r>
              <a:rPr lang="en-US" b="1" dirty="0">
                <a:solidFill>
                  <a:schemeClr val="tx2"/>
                </a:solidFill>
                <a:latin typeface="Helvetica"/>
                <a:cs typeface="Helvetica"/>
              </a:rPr>
              <a:t>Effects</a:t>
            </a:r>
          </a:p>
        </p:txBody>
      </p:sp>
      <p:sp>
        <p:nvSpPr>
          <p:cNvPr id="62" name="Rounded Rectangle 61"/>
          <p:cNvSpPr/>
          <p:nvPr/>
        </p:nvSpPr>
        <p:spPr>
          <a:xfrm>
            <a:off x="12092019" y="8369882"/>
            <a:ext cx="8871121" cy="1128889"/>
          </a:xfrm>
          <a:prstGeom prst="roundRect">
            <a:avLst/>
          </a:prstGeom>
          <a:solidFill>
            <a:schemeClr val="bg1">
              <a:lumMod val="6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lIns="65311" tIns="32656" rIns="65311" bIns="32656" rtlCol="0" anchor="ctr"/>
          <a:lstStyle/>
          <a:p>
            <a:pPr algn="ctr"/>
            <a:r>
              <a:rPr lang="en-US" b="1" dirty="0">
                <a:solidFill>
                  <a:schemeClr val="tx2"/>
                </a:solidFill>
                <a:latin typeface="Helvetica"/>
                <a:cs typeface="Helvetica"/>
              </a:rPr>
              <a:t>Long Term Solutions</a:t>
            </a:r>
          </a:p>
        </p:txBody>
      </p:sp>
      <p:pic>
        <p:nvPicPr>
          <p:cNvPr id="19" name="Picture 18" descr="https://www.shu.edu/petersheim/images/Petersheim150logo.jpg">
            <a:extLst>
              <a:ext uri="{FF2B5EF4-FFF2-40B4-BE49-F238E27FC236}">
                <a16:creationId xmlns:a16="http://schemas.microsoft.com/office/drawing/2014/main" id="{04A5FB89-56C7-4586-9C89-D3A720FB388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0913960" y="19713243"/>
            <a:ext cx="1676400" cy="1874286"/>
          </a:xfrm>
          <a:prstGeom prst="rect">
            <a:avLst/>
          </a:prstGeom>
          <a:noFill/>
          <a:ln>
            <a:noFill/>
          </a:ln>
        </p:spPr>
      </p:pic>
      <p:sp>
        <p:nvSpPr>
          <p:cNvPr id="2" name="TextBox 1"/>
          <p:cNvSpPr txBox="1"/>
          <p:nvPr/>
        </p:nvSpPr>
        <p:spPr>
          <a:xfrm flipH="1">
            <a:off x="12089125" y="9643127"/>
            <a:ext cx="8871121" cy="3785652"/>
          </a:xfrm>
          <a:prstGeom prst="rect">
            <a:avLst/>
          </a:prstGeom>
          <a:noFill/>
        </p:spPr>
        <p:txBody>
          <a:bodyPr wrap="square" rtlCol="0">
            <a:spAutoFit/>
          </a:bodyPr>
          <a:lstStyle/>
          <a:p>
            <a:pPr marL="857250" indent="-857250">
              <a:buFont typeface="Arial"/>
              <a:buChar char="•"/>
            </a:pPr>
            <a:r>
              <a:rPr lang="en-US" sz="4000" dirty="0">
                <a:latin typeface="Arial"/>
                <a:cs typeface="Arial"/>
              </a:rPr>
              <a:t>Relocation to “A” or “AE” flood zone</a:t>
            </a:r>
          </a:p>
          <a:p>
            <a:pPr marL="857250" indent="-857250">
              <a:buFont typeface="Arial"/>
              <a:buChar char="•"/>
            </a:pPr>
            <a:r>
              <a:rPr lang="en-US" sz="4000" dirty="0">
                <a:latin typeface="Arial"/>
                <a:cs typeface="Arial"/>
              </a:rPr>
              <a:t>Require new construction to be elevated on piles  with flood vents</a:t>
            </a:r>
          </a:p>
          <a:p>
            <a:pPr marL="857250" indent="-857250">
              <a:buFont typeface="Arial"/>
              <a:buChar char="•"/>
            </a:pPr>
            <a:r>
              <a:rPr lang="en-US" sz="4000" dirty="0">
                <a:latin typeface="Arial"/>
                <a:cs typeface="Arial"/>
              </a:rPr>
              <a:t>Allow claims up to $90,000 in claims from FEMA</a:t>
            </a:r>
          </a:p>
        </p:txBody>
      </p:sp>
      <p:pic>
        <p:nvPicPr>
          <p:cNvPr id="23" name="Picture 22" descr="Macintosh HD:private:var:folders:8x:8h1f6pn13k7c217d60x2jk7r0000gn:T:TemporaryItems:-1dd2e30d346d472c.jpg"/>
          <p:cNvPicPr/>
          <p:nvPr/>
        </p:nvPicPr>
        <p:blipFill>
          <a:blip r:embed="rId3">
            <a:extLst>
              <a:ext uri="{28A0092B-C50C-407E-A947-70E740481C1C}">
                <a14:useLocalDpi xmlns:a14="http://schemas.microsoft.com/office/drawing/2010/main" val="0"/>
              </a:ext>
            </a:extLst>
          </a:blip>
          <a:srcRect/>
          <a:stretch>
            <a:fillRect/>
          </a:stretch>
        </p:blipFill>
        <p:spPr bwMode="auto">
          <a:xfrm>
            <a:off x="22505207" y="15925800"/>
            <a:ext cx="8408753" cy="5026652"/>
          </a:xfrm>
          <a:prstGeom prst="rect">
            <a:avLst/>
          </a:prstGeom>
          <a:noFill/>
          <a:ln>
            <a:noFill/>
          </a:ln>
        </p:spPr>
      </p:pic>
      <p:pic>
        <p:nvPicPr>
          <p:cNvPr id="24" name="Picture 23" descr="Macintosh HD:private:var:folders:8x:8h1f6pn13k7c217d60x2jk7r0000gn:T:TemporaryItems:763899-HC_Beach_Fix-1024x678.jpg"/>
          <p:cNvPicPr/>
          <p:nvPr/>
        </p:nvPicPr>
        <p:blipFill>
          <a:blip r:embed="rId4">
            <a:extLst>
              <a:ext uri="{28A0092B-C50C-407E-A947-70E740481C1C}">
                <a14:useLocalDpi xmlns:a14="http://schemas.microsoft.com/office/drawing/2010/main" val="0"/>
              </a:ext>
            </a:extLst>
          </a:blip>
          <a:srcRect/>
          <a:stretch>
            <a:fillRect/>
          </a:stretch>
        </p:blipFill>
        <p:spPr bwMode="auto">
          <a:xfrm>
            <a:off x="22443751" y="9316304"/>
            <a:ext cx="8347847" cy="5410200"/>
          </a:xfrm>
          <a:prstGeom prst="rect">
            <a:avLst/>
          </a:prstGeom>
          <a:noFill/>
          <a:ln>
            <a:noFill/>
          </a:ln>
        </p:spPr>
      </p:pic>
      <p:sp>
        <p:nvSpPr>
          <p:cNvPr id="13" name="TextBox 12"/>
          <p:cNvSpPr txBox="1"/>
          <p:nvPr/>
        </p:nvSpPr>
        <p:spPr>
          <a:xfrm>
            <a:off x="12420600" y="914400"/>
            <a:ext cx="8529588" cy="1754327"/>
          </a:xfrm>
          <a:prstGeom prst="rect">
            <a:avLst/>
          </a:prstGeom>
          <a:noFill/>
        </p:spPr>
        <p:txBody>
          <a:bodyPr wrap="square" rtlCol="0">
            <a:spAutoFit/>
          </a:bodyPr>
          <a:lstStyle/>
          <a:p>
            <a:r>
              <a:rPr lang="en-US" sz="3600" dirty="0"/>
              <a:t>By Clare Donnelly </a:t>
            </a:r>
          </a:p>
          <a:p>
            <a:r>
              <a:rPr lang="en-US" sz="3600" dirty="0">
                <a:hlinkClick r:id="rId5"/>
              </a:rPr>
              <a:t>clare.donnelly@student.shu.edu</a:t>
            </a:r>
            <a:endParaRPr lang="en-US" sz="3600" dirty="0"/>
          </a:p>
          <a:p>
            <a:r>
              <a:rPr lang="en-US" sz="3600" dirty="0"/>
              <a:t>Seton Hall University </a:t>
            </a:r>
          </a:p>
        </p:txBody>
      </p:sp>
      <p:sp>
        <p:nvSpPr>
          <p:cNvPr id="15" name="TextBox 14"/>
          <p:cNvSpPr txBox="1"/>
          <p:nvPr/>
        </p:nvSpPr>
        <p:spPr>
          <a:xfrm>
            <a:off x="22475177" y="14726504"/>
            <a:ext cx="8354313" cy="1077218"/>
          </a:xfrm>
          <a:prstGeom prst="rect">
            <a:avLst/>
          </a:prstGeom>
          <a:noFill/>
        </p:spPr>
        <p:txBody>
          <a:bodyPr wrap="square" rtlCol="0">
            <a:spAutoFit/>
          </a:bodyPr>
          <a:lstStyle/>
          <a:p>
            <a:r>
              <a:rPr lang="en-US" sz="1600" dirty="0"/>
              <a:t>Eric </a:t>
            </a:r>
            <a:r>
              <a:rPr lang="en-US" sz="1600" dirty="0" err="1"/>
              <a:t>Englund</a:t>
            </a:r>
            <a:r>
              <a:rPr lang="en-US" sz="1600" dirty="0"/>
              <a:t> | on January 30, 2. (</a:t>
            </a:r>
            <a:r>
              <a:rPr lang="en-US" sz="1600" dirty="0" err="1"/>
              <a:t>n.d.</a:t>
            </a:r>
            <a:r>
              <a:rPr lang="en-US" sz="1600" dirty="0"/>
              <a:t>). Army Corps to Restore Harvey </a:t>
            </a:r>
            <a:r>
              <a:rPr lang="en-US" sz="1600" dirty="0" err="1"/>
              <a:t>Cedars&amp;nbsp;Beaches</a:t>
            </a:r>
            <a:r>
              <a:rPr lang="en-US" sz="1600" dirty="0"/>
              <a:t> Eroded from Sandy: The </a:t>
            </a:r>
            <a:r>
              <a:rPr lang="en-US" sz="1600" dirty="0" err="1"/>
              <a:t>SandPaper</a:t>
            </a:r>
            <a:r>
              <a:rPr lang="en-US" sz="1600" dirty="0"/>
              <a:t>. Retrieved December 08, 2020, from https://</a:t>
            </a:r>
            <a:r>
              <a:rPr lang="en-US" sz="1600" dirty="0" err="1"/>
              <a:t>www.thesandpaper.net</a:t>
            </a:r>
            <a:r>
              <a:rPr lang="en-US" sz="1600" dirty="0"/>
              <a:t>/articles/army-corps-to-restore-</a:t>
            </a:r>
            <a:r>
              <a:rPr lang="en-US" sz="1600" dirty="0" err="1"/>
              <a:t>harvey</a:t>
            </a:r>
            <a:r>
              <a:rPr lang="en-US" sz="1600" dirty="0"/>
              <a:t>-cedars-beaches-eroded-from-sandy/</a:t>
            </a:r>
          </a:p>
        </p:txBody>
      </p:sp>
      <p:sp>
        <p:nvSpPr>
          <p:cNvPr id="16" name="TextBox 15"/>
          <p:cNvSpPr txBox="1"/>
          <p:nvPr/>
        </p:nvSpPr>
        <p:spPr>
          <a:xfrm>
            <a:off x="22505207" y="21038959"/>
            <a:ext cx="8871122" cy="738664"/>
          </a:xfrm>
          <a:prstGeom prst="rect">
            <a:avLst/>
          </a:prstGeom>
          <a:noFill/>
        </p:spPr>
        <p:txBody>
          <a:bodyPr wrap="square" rtlCol="0">
            <a:spAutoFit/>
          </a:bodyPr>
          <a:lstStyle/>
          <a:p>
            <a:r>
              <a:rPr lang="en-US" sz="1400" dirty="0"/>
              <a:t>MaryAnn </a:t>
            </a:r>
            <a:r>
              <a:rPr lang="en-US" sz="1400" dirty="0" err="1"/>
              <a:t>Spoto</a:t>
            </a:r>
            <a:r>
              <a:rPr lang="en-US" sz="1400" dirty="0"/>
              <a:t> | NJ Advance Media for </a:t>
            </a:r>
            <a:r>
              <a:rPr lang="en-US" sz="1400" dirty="0" err="1"/>
              <a:t>NJ.com</a:t>
            </a:r>
            <a:r>
              <a:rPr lang="en-US" sz="1400" dirty="0"/>
              <a:t>. (2017, January 26). See aerial views of beaches battered by nor'easter. Retrieved December 08, 2020, from https://</a:t>
            </a:r>
            <a:r>
              <a:rPr lang="en-US" sz="1400" dirty="0" err="1"/>
              <a:t>www.nj.com</a:t>
            </a:r>
            <a:r>
              <a:rPr lang="en-US" sz="1400" dirty="0"/>
              <a:t>/news/2017/01/</a:t>
            </a:r>
            <a:r>
              <a:rPr lang="en-US" sz="1400" dirty="0" err="1"/>
              <a:t>watch_aerial_view_of_beach_erosion_in_nj_towns_bat.html</a:t>
            </a:r>
            <a:endParaRPr lang="en-US" sz="1400" dirty="0"/>
          </a:p>
        </p:txBody>
      </p:sp>
      <p:sp>
        <p:nvSpPr>
          <p:cNvPr id="17" name="TextBox 16"/>
          <p:cNvSpPr txBox="1"/>
          <p:nvPr/>
        </p:nvSpPr>
        <p:spPr>
          <a:xfrm>
            <a:off x="22505207" y="1915731"/>
            <a:ext cx="8408753" cy="7848302"/>
          </a:xfrm>
          <a:prstGeom prst="rect">
            <a:avLst/>
          </a:prstGeom>
          <a:noFill/>
        </p:spPr>
        <p:txBody>
          <a:bodyPr wrap="square" rtlCol="0">
            <a:spAutoFit/>
          </a:bodyPr>
          <a:lstStyle/>
          <a:p>
            <a:pPr marL="571500" indent="-571500">
              <a:buFont typeface="Arial"/>
              <a:buChar char="•"/>
            </a:pPr>
            <a:r>
              <a:rPr lang="en-US" sz="3600" dirty="0">
                <a:latin typeface="Helvetica"/>
                <a:cs typeface="Helvetica"/>
              </a:rPr>
              <a:t>Coastal flooding from a Winter Storm on March 14, 2017, in HC removed  over 20 yards of sand</a:t>
            </a:r>
          </a:p>
          <a:p>
            <a:pPr marL="571500" indent="-571500">
              <a:buFont typeface="Arial"/>
              <a:buChar char="•"/>
            </a:pPr>
            <a:r>
              <a:rPr lang="en-US" sz="3600" dirty="0">
                <a:latin typeface="Helvetica"/>
                <a:cs typeface="Helvetica"/>
              </a:rPr>
              <a:t>Sand is extracted from the ocean or artificially placed on top of  shoreline for protection-Disrupts the food chain, 	including seagulls eating</a:t>
            </a:r>
            <a:br>
              <a:rPr lang="en-US" sz="3600" dirty="0">
                <a:latin typeface="Helvetica"/>
                <a:cs typeface="Helvetica"/>
              </a:rPr>
            </a:br>
            <a:r>
              <a:rPr lang="en-US" sz="3600" dirty="0">
                <a:latin typeface="Helvetica"/>
                <a:cs typeface="Helvetica"/>
              </a:rPr>
              <a:t>	exposed organisms</a:t>
            </a:r>
          </a:p>
          <a:p>
            <a:pPr marL="571500" indent="-571500">
              <a:buFont typeface="Arial"/>
              <a:buChar char="•"/>
            </a:pPr>
            <a:r>
              <a:rPr lang="en-US" sz="3600" dirty="0">
                <a:latin typeface="Helvetica"/>
                <a:cs typeface="Helvetica"/>
              </a:rPr>
              <a:t>Lack of natural vegetation in sculpted dunes effects </a:t>
            </a:r>
          </a:p>
          <a:p>
            <a:pPr marL="2138964" lvl="1" indent="-571500">
              <a:buFont typeface="Arial"/>
              <a:buChar char="•"/>
            </a:pPr>
            <a:r>
              <a:rPr lang="en-US" sz="3600" dirty="0">
                <a:latin typeface="Helvetica"/>
                <a:cs typeface="Helvetica"/>
              </a:rPr>
              <a:t>Promotes loss of sediments </a:t>
            </a:r>
          </a:p>
          <a:p>
            <a:pPr marL="2138964" lvl="1" indent="-571500">
              <a:buFont typeface="Arial"/>
              <a:buChar char="•"/>
            </a:pPr>
            <a:r>
              <a:rPr lang="en-US" sz="3600" dirty="0">
                <a:latin typeface="Helvetica"/>
                <a:cs typeface="Helvetica"/>
              </a:rPr>
              <a:t>Buries root systems</a:t>
            </a:r>
          </a:p>
          <a:p>
            <a:pPr marL="2138964" lvl="1" indent="-571500">
              <a:buFont typeface="Arial"/>
              <a:buChar char="•"/>
            </a:pPr>
            <a:r>
              <a:rPr lang="en-US" sz="3600" dirty="0">
                <a:latin typeface="Helvetica"/>
                <a:cs typeface="Helvetica"/>
              </a:rPr>
              <a:t>Beach grass is affected</a:t>
            </a:r>
          </a:p>
          <a:p>
            <a:pPr marL="2138964" lvl="1" indent="-571500">
              <a:buFont typeface="Arial"/>
              <a:buChar char="•"/>
            </a:pPr>
            <a:r>
              <a:rPr lang="en-US" sz="3600" dirty="0">
                <a:latin typeface="Helvetica"/>
                <a:cs typeface="Helvetica"/>
              </a:rPr>
              <a:t>Sea oats are affected</a:t>
            </a:r>
          </a:p>
        </p:txBody>
      </p:sp>
    </p:spTree>
    <p:extLst>
      <p:ext uri="{BB962C8B-B14F-4D97-AF65-F5344CB8AC3E}">
        <p14:creationId xmlns:p14="http://schemas.microsoft.com/office/powerpoint/2010/main" val="1302788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67891-C534-4D12-9D35-27AE2C18A966}"/>
              </a:ext>
            </a:extLst>
          </p:cNvPr>
          <p:cNvSpPr>
            <a:spLocks noGrp="1"/>
          </p:cNvSpPr>
          <p:nvPr>
            <p:ph type="title"/>
          </p:nvPr>
        </p:nvSpPr>
        <p:spPr/>
        <p:txBody>
          <a:bodyPr/>
          <a:lstStyle/>
          <a:p>
            <a:r>
              <a:rPr lang="en-US" dirty="0"/>
              <a:t>Works Used </a:t>
            </a:r>
          </a:p>
        </p:txBody>
      </p:sp>
      <p:sp>
        <p:nvSpPr>
          <p:cNvPr id="3" name="Content Placeholder 2">
            <a:extLst>
              <a:ext uri="{FF2B5EF4-FFF2-40B4-BE49-F238E27FC236}">
                <a16:creationId xmlns:a16="http://schemas.microsoft.com/office/drawing/2014/main" id="{8E6FAB4F-D91C-4227-B23B-F37760F37829}"/>
              </a:ext>
            </a:extLst>
          </p:cNvPr>
          <p:cNvSpPr>
            <a:spLocks noGrp="1"/>
          </p:cNvSpPr>
          <p:nvPr>
            <p:ph idx="1"/>
          </p:nvPr>
        </p:nvSpPr>
        <p:spPr>
          <a:xfrm>
            <a:off x="1645920" y="5120642"/>
            <a:ext cx="29626560" cy="16443958"/>
          </a:xfrm>
        </p:spPr>
        <p:txBody>
          <a:bodyPr>
            <a:normAutofit fontScale="55000" lnSpcReduction="20000"/>
          </a:bodyPr>
          <a:lstStyle/>
          <a:p>
            <a:r>
              <a:rPr lang="en-US" sz="7000" dirty="0" err="1"/>
              <a:t>Lutgens</a:t>
            </a:r>
            <a:r>
              <a:rPr lang="en-US" sz="7000" dirty="0"/>
              <a:t>, Frederick K., Tarbuck, Edward J. (2016). Essentials of Geology, 13e. Hoboken, NJ: Pearson.</a:t>
            </a:r>
          </a:p>
          <a:p>
            <a:r>
              <a:rPr lang="en-US" sz="7000" dirty="0"/>
              <a:t>The Preventive Methods of Beach Erosion. (</a:t>
            </a:r>
            <a:r>
              <a:rPr lang="en-US" sz="7000" dirty="0" err="1"/>
              <a:t>n.d.</a:t>
            </a:r>
            <a:r>
              <a:rPr lang="en-US" sz="7000" dirty="0"/>
              <a:t>). Retrieved December 8, 2020, from https://</a:t>
            </a:r>
            <a:r>
              <a:rPr lang="en-US" sz="7000" dirty="0" err="1"/>
              <a:t>cstem.uncc.edu</a:t>
            </a:r>
            <a:r>
              <a:rPr lang="en-US" sz="7000" dirty="0"/>
              <a:t>/sites/</a:t>
            </a:r>
            <a:r>
              <a:rPr lang="en-US" sz="7000" dirty="0" err="1"/>
              <a:t>cstem.uncc.edu</a:t>
            </a:r>
            <a:r>
              <a:rPr lang="en-US" sz="7000" dirty="0"/>
              <a:t>/files/media/SV/2010/QMRM/Helen%20Robertson-%20The%20Preventive%20Methods%20of%20Beach%20Erosion.pdf</a:t>
            </a:r>
          </a:p>
          <a:p>
            <a:endParaRPr lang="en-US" sz="7000" dirty="0"/>
          </a:p>
          <a:p>
            <a:r>
              <a:rPr lang="en-US" sz="7000" dirty="0"/>
              <a:t>U.S. Climate Resilience Toolkit. (</a:t>
            </a:r>
            <a:r>
              <a:rPr lang="en-US" sz="7000" dirty="0" err="1"/>
              <a:t>n.d.</a:t>
            </a:r>
            <a:r>
              <a:rPr lang="en-US" sz="7000" dirty="0"/>
              <a:t>). Retrieved November 10, 2020, from </a:t>
            </a:r>
            <a:r>
              <a:rPr lang="en-US" sz="7000" dirty="0">
                <a:hlinkClick r:id="rId2"/>
              </a:rPr>
              <a:t>https://toolkit.climate.gov/topics/coastal-flood-risk/coastal-erosion</a:t>
            </a:r>
            <a:endParaRPr lang="en-US" sz="7000" dirty="0"/>
          </a:p>
          <a:p>
            <a:pPr marL="0" indent="0">
              <a:buNone/>
            </a:pPr>
            <a:endParaRPr lang="en-US" sz="7000" dirty="0"/>
          </a:p>
          <a:p>
            <a:r>
              <a:rPr lang="en-US" sz="7000" dirty="0"/>
              <a:t>(</a:t>
            </a:r>
            <a:r>
              <a:rPr lang="en-US" sz="7000" dirty="0" err="1"/>
              <a:t>n.d.</a:t>
            </a:r>
            <a:r>
              <a:rPr lang="en-US" sz="7000" dirty="0"/>
              <a:t>). Retrieved November 10, 2020, from </a:t>
            </a:r>
            <a:r>
              <a:rPr lang="en-US" sz="7000" dirty="0">
                <a:hlinkClick r:id="rId3"/>
              </a:rPr>
              <a:t>https://explorebeaches.msi.ucsb.edu/beach-health/beach-nourishment</a:t>
            </a:r>
            <a:endParaRPr lang="en-US" sz="7000" dirty="0"/>
          </a:p>
          <a:p>
            <a:pPr marL="0" indent="0">
              <a:buNone/>
            </a:pPr>
            <a:endParaRPr lang="en-US" sz="7000" dirty="0"/>
          </a:p>
          <a:p>
            <a:r>
              <a:rPr lang="en-US" sz="7000" dirty="0"/>
              <a:t>Home | </a:t>
            </a:r>
            <a:r>
              <a:rPr lang="en-US" sz="7000" dirty="0" err="1"/>
              <a:t>FEMA.gov</a:t>
            </a:r>
            <a:r>
              <a:rPr lang="en-US" sz="7000" dirty="0"/>
              <a:t>. (</a:t>
            </a:r>
            <a:r>
              <a:rPr lang="en-US" sz="7000" dirty="0" err="1"/>
              <a:t>n.d.</a:t>
            </a:r>
            <a:r>
              <a:rPr lang="en-US" sz="7000" dirty="0"/>
              <a:t>). Retrieved December 8, 2020, from </a:t>
            </a:r>
            <a:r>
              <a:rPr lang="en-US" sz="7000" dirty="0">
                <a:hlinkClick r:id="rId4"/>
              </a:rPr>
              <a:t>https://www.fema.gov/media-library-data/1574864015193-1aaca0b6064143f26be8218a1c90e576/Protect_Your_Home_Flooding_508.pdf</a:t>
            </a:r>
            <a:endParaRPr lang="en-US" sz="7000" dirty="0"/>
          </a:p>
          <a:p>
            <a:pPr marL="0" indent="0">
              <a:buNone/>
            </a:pPr>
            <a:endParaRPr lang="en-US" sz="7000" dirty="0"/>
          </a:p>
          <a:p>
            <a:r>
              <a:rPr lang="en-US" sz="7000" dirty="0"/>
              <a:t>Climate Change and Extreme Snow in the U.S. (</a:t>
            </a:r>
            <a:r>
              <a:rPr lang="en-US" sz="7000" dirty="0" err="1"/>
              <a:t>n.d.</a:t>
            </a:r>
            <a:r>
              <a:rPr lang="en-US" sz="7000" dirty="0"/>
              <a:t>). Retrieved December 08, 2020, from https://</a:t>
            </a:r>
            <a:r>
              <a:rPr lang="en-US" sz="7000" dirty="0" err="1"/>
              <a:t>www.ncdc.noaa.gov</a:t>
            </a:r>
            <a:r>
              <a:rPr lang="en-US" sz="7000" dirty="0"/>
              <a:t>/news/climate-change-and-extreme-snow-us</a:t>
            </a:r>
          </a:p>
          <a:p>
            <a:endParaRPr lang="en-US" sz="7000" dirty="0"/>
          </a:p>
          <a:p>
            <a:r>
              <a:rPr lang="en-US" sz="7000" dirty="0"/>
              <a:t>Eric </a:t>
            </a:r>
            <a:r>
              <a:rPr lang="en-US" sz="7000" dirty="0" err="1"/>
              <a:t>Englund</a:t>
            </a:r>
            <a:r>
              <a:rPr lang="en-US" sz="7000" dirty="0"/>
              <a:t> | on January 30, 2. (</a:t>
            </a:r>
            <a:r>
              <a:rPr lang="en-US" sz="7000" dirty="0" err="1"/>
              <a:t>n.d.</a:t>
            </a:r>
            <a:r>
              <a:rPr lang="en-US" sz="7000" dirty="0"/>
              <a:t>). Army Corps to Restore Harvey </a:t>
            </a:r>
            <a:r>
              <a:rPr lang="en-US" sz="7000" dirty="0" err="1"/>
              <a:t>Cedars&amp;nbsp;Beaches</a:t>
            </a:r>
            <a:r>
              <a:rPr lang="en-US" sz="7000" dirty="0"/>
              <a:t> Eroded from Sandy: The </a:t>
            </a:r>
            <a:r>
              <a:rPr lang="en-US" sz="7000" dirty="0" err="1"/>
              <a:t>SandPaper</a:t>
            </a:r>
            <a:r>
              <a:rPr lang="en-US" sz="7000" dirty="0"/>
              <a:t>. Retrieved December 08, 2020, from </a:t>
            </a:r>
            <a:r>
              <a:rPr lang="en-US" sz="7000" dirty="0">
                <a:hlinkClick r:id="rId5"/>
              </a:rPr>
              <a:t>https://www.thesandpaper.net/articles/army-corps-to-restore-harvey-cedars-beaches-eroded-from-sandy/</a:t>
            </a:r>
            <a:endParaRPr lang="en-US" sz="7000" dirty="0"/>
          </a:p>
          <a:p>
            <a:pPr marL="0" indent="0">
              <a:buNone/>
            </a:pPr>
            <a:endParaRPr lang="en-US" sz="7000" dirty="0"/>
          </a:p>
          <a:p>
            <a:r>
              <a:rPr lang="en-US" sz="7000" dirty="0"/>
              <a:t>MaryAnn </a:t>
            </a:r>
            <a:r>
              <a:rPr lang="en-US" sz="7000" dirty="0" err="1"/>
              <a:t>Spoto</a:t>
            </a:r>
            <a:r>
              <a:rPr lang="en-US" sz="7000" dirty="0"/>
              <a:t> | NJ Advance Media for </a:t>
            </a:r>
            <a:r>
              <a:rPr lang="en-US" sz="7000" dirty="0" err="1"/>
              <a:t>NJ.com</a:t>
            </a:r>
            <a:r>
              <a:rPr lang="en-US" sz="7000" dirty="0"/>
              <a:t>. (2017, January 26). See aerial views of beaches battered by nor'easter. Retrieved December 08, 2020, from https://www.nj.com/news/2017/01/watch_aerial_view_of_beach_erosion_in_nj_towns_bat.html</a:t>
            </a:r>
          </a:p>
          <a:p>
            <a:pPr marL="0" indent="0">
              <a:buNone/>
            </a:pPr>
            <a:endParaRPr lang="en-US" sz="11500" dirty="0"/>
          </a:p>
          <a:p>
            <a:r>
              <a:rPr lang="en-US" sz="7100" dirty="0">
                <a:effectLst/>
                <a:latin typeface="+mj-lt"/>
                <a:ea typeface="Times New Roman" panose="02020603050405020304" pitchFamily="18" charset="0"/>
                <a:cs typeface="Times New Roman" panose="02020603050405020304" pitchFamily="18" charset="0"/>
              </a:rPr>
              <a:t>New Jersey Beach Profile Network: #143 -73rd Street, Harvey Cedars, Ocean County. (2017). Retrieved from </a:t>
            </a:r>
            <a:r>
              <a:rPr lang="en-US" sz="7100" u="sng" dirty="0">
                <a:solidFill>
                  <a:srgbClr val="0563C1"/>
                </a:solidFill>
                <a:effectLst/>
                <a:latin typeface="+mj-lt"/>
                <a:ea typeface="Times New Roman" panose="02020603050405020304" pitchFamily="18" charset="0"/>
                <a:cs typeface="Times New Roman" panose="02020603050405020304" pitchFamily="18" charset="0"/>
                <a:hlinkClick r:id="rId6"/>
              </a:rPr>
              <a:t>https://stockton.edu/coastal-research-center/njbpn/reports.html</a:t>
            </a:r>
            <a:r>
              <a:rPr lang="en-US" sz="7100" dirty="0">
                <a:effectLst/>
                <a:latin typeface="+mj-lt"/>
                <a:ea typeface="Times New Roman" panose="02020603050405020304" pitchFamily="18" charset="0"/>
                <a:cs typeface="Times New Roman" panose="02020603050405020304" pitchFamily="18" charset="0"/>
              </a:rPr>
              <a:t> </a:t>
            </a:r>
          </a:p>
          <a:p>
            <a:endParaRPr lang="en-US" sz="12700" dirty="0"/>
          </a:p>
          <a:p>
            <a:endParaRPr lang="en-US" sz="9600" dirty="0"/>
          </a:p>
          <a:p>
            <a:endParaRPr lang="en-US" dirty="0"/>
          </a:p>
          <a:p>
            <a:endParaRPr lang="en-US" dirty="0"/>
          </a:p>
        </p:txBody>
      </p:sp>
    </p:spTree>
    <p:extLst>
      <p:ext uri="{BB962C8B-B14F-4D97-AF65-F5344CB8AC3E}">
        <p14:creationId xmlns:p14="http://schemas.microsoft.com/office/powerpoint/2010/main" val="32517541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1091</TotalTime>
  <Words>823</Words>
  <Application>Microsoft Office PowerPoint</Application>
  <PresentationFormat>Custom</PresentationFormat>
  <Paragraphs>49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Helvetica</vt:lpstr>
      <vt:lpstr>Office Theme</vt:lpstr>
      <vt:lpstr>PowerPoint Presentation</vt:lpstr>
      <vt:lpstr>Works Used </vt:lpstr>
    </vt:vector>
  </TitlesOfParts>
  <Company>Seton Hall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Christopher Petruzzi</dc:creator>
  <cp:lastModifiedBy>Martha Schoene</cp:lastModifiedBy>
  <cp:revision>81</cp:revision>
  <dcterms:created xsi:type="dcterms:W3CDTF">2009-12-11T13:52:36Z</dcterms:created>
  <dcterms:modified xsi:type="dcterms:W3CDTF">2021-04-15T22:02:14Z</dcterms:modified>
</cp:coreProperties>
</file>