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72" r:id="rId4"/>
    <p:sldId id="268" r:id="rId5"/>
    <p:sldId id="269" r:id="rId6"/>
    <p:sldId id="270" r:id="rId7"/>
    <p:sldId id="261" r:id="rId8"/>
    <p:sldId id="280" r:id="rId9"/>
    <p:sldId id="262" r:id="rId10"/>
    <p:sldId id="267" r:id="rId11"/>
    <p:sldId id="282" r:id="rId12"/>
    <p:sldId id="281" r:id="rId13"/>
    <p:sldId id="259" r:id="rId14"/>
    <p:sldId id="264" r:id="rId15"/>
    <p:sldId id="276" r:id="rId16"/>
    <p:sldId id="277" r:id="rId17"/>
    <p:sldId id="275" r:id="rId18"/>
    <p:sldId id="278" r:id="rId19"/>
    <p:sldId id="279" r:id="rId20"/>
    <p:sldId id="271" r:id="rId21"/>
    <p:sldId id="273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3"/>
    <p:restoredTop sz="91398"/>
  </p:normalViewPr>
  <p:slideViewPr>
    <p:cSldViewPr snapToGrid="0" snapToObjects="1">
      <p:cViewPr>
        <p:scale>
          <a:sx n="87" d="100"/>
          <a:sy n="87" d="100"/>
        </p:scale>
        <p:origin x="1544" y="5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3DECE-5E58-1242-99F8-9EE2ED4919F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A1286-670F-6E4C-89F4-3AEFBCB9D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2A1286-670F-6E4C-89F4-3AEFBCB9D0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4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B9955-B4A8-B64E-91EB-73E6DA362E32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B9955-B4A8-B64E-91EB-73E6DA362E32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CE494-4FFE-504F-9FB8-209A0566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0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1_Campus Beauty_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676" y="259777"/>
            <a:ext cx="7471722" cy="51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00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03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In recent years, Seton Hall experienced a </a:t>
            </a:r>
            <a:r>
              <a:rPr lang="en-US" dirty="0">
                <a:solidFill>
                  <a:schemeClr val="accent2"/>
                </a:solidFill>
              </a:rPr>
              <a:t>significant increase </a:t>
            </a:r>
            <a:r>
              <a:rPr lang="en-US" dirty="0">
                <a:solidFill>
                  <a:schemeClr val="bg1"/>
                </a:solidFill>
              </a:rPr>
              <a:t>in total student enrollment.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625475" algn="l"/>
              </a:tabLst>
            </a:pPr>
            <a:r>
              <a:rPr lang="en-US" sz="2400" dirty="0">
                <a:solidFill>
                  <a:schemeClr val="bg1"/>
                </a:solidFill>
              </a:rPr>
              <a:t>	Undergraduate Enrollment:	</a:t>
            </a:r>
            <a:r>
              <a:rPr lang="en-US" sz="2400" b="1" dirty="0">
                <a:solidFill>
                  <a:schemeClr val="bg1"/>
                </a:solidFill>
              </a:rPr>
              <a:t>6,000+</a:t>
            </a:r>
          </a:p>
          <a:p>
            <a:pPr marL="0" indent="0">
              <a:buNone/>
              <a:tabLst>
                <a:tab pos="625475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625475" algn="l"/>
              </a:tabLst>
            </a:pPr>
            <a:r>
              <a:rPr lang="en-US" sz="2400" dirty="0">
                <a:solidFill>
                  <a:schemeClr val="bg1"/>
                </a:solidFill>
              </a:rPr>
              <a:t>	Graduate Enrollment:		</a:t>
            </a:r>
            <a:r>
              <a:rPr lang="en-US" sz="2400" b="1" u="sng" dirty="0">
                <a:solidFill>
                  <a:schemeClr val="bg1"/>
                </a:solidFill>
              </a:rPr>
              <a:t>4,300+</a:t>
            </a:r>
          </a:p>
          <a:p>
            <a:pPr marL="0" indent="0">
              <a:buNone/>
              <a:tabLst>
                <a:tab pos="625475" algn="l"/>
              </a:tabLst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  <a:tabLst>
                <a:tab pos="625475" algn="l"/>
              </a:tabLst>
            </a:pPr>
            <a:r>
              <a:rPr lang="en-US" sz="2400" dirty="0">
                <a:solidFill>
                  <a:schemeClr val="accent2"/>
                </a:solidFill>
              </a:rPr>
              <a:t>	Total Enrollment:</a:t>
            </a:r>
            <a:r>
              <a:rPr lang="en-US" sz="2400" dirty="0">
                <a:solidFill>
                  <a:schemeClr val="bg1"/>
                </a:solidFill>
              </a:rPr>
              <a:t>			</a:t>
            </a:r>
            <a:r>
              <a:rPr lang="en-US" sz="2400" b="1" dirty="0">
                <a:solidFill>
                  <a:schemeClr val="accent2"/>
                </a:solidFill>
              </a:rPr>
              <a:t>10,300+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05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050" dirty="0">
                <a:solidFill>
                  <a:schemeClr val="bg1"/>
                </a:solidFill>
              </a:rPr>
              <a:t>																																						</a:t>
            </a:r>
            <a:r>
              <a:rPr lang="en-US" sz="1050">
                <a:solidFill>
                  <a:schemeClr val="bg1"/>
                </a:solidFill>
              </a:rPr>
              <a:t>	                     *</a:t>
            </a:r>
            <a:r>
              <a:rPr lang="en-US" sz="1050" dirty="0">
                <a:solidFill>
                  <a:schemeClr val="bg1"/>
                </a:solidFill>
              </a:rPr>
              <a:t>2018 Data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040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064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Seton Hall is proud of its diverse student body, which represents nearly all 50 states and more than 50 nations. 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457200" lvl="1" indent="0">
              <a:buNone/>
              <a:tabLst>
                <a:tab pos="1089025" algn="l"/>
                <a:tab pos="4857750" algn="l"/>
              </a:tabLst>
            </a:pPr>
            <a:r>
              <a:rPr lang="en-US" sz="1600" b="1" dirty="0">
                <a:solidFill>
                  <a:schemeClr val="bg1"/>
                </a:solidFill>
              </a:rPr>
              <a:t>	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45%</a:t>
            </a:r>
            <a:r>
              <a:rPr lang="en-US" sz="2800" dirty="0">
                <a:solidFill>
                  <a:schemeClr val="bg1"/>
                </a:solidFill>
              </a:rPr>
              <a:t>* </a:t>
            </a:r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sz="2800" b="1" dirty="0">
                <a:solidFill>
                  <a:schemeClr val="accent2"/>
                </a:solidFill>
              </a:rPr>
              <a:t>35%</a:t>
            </a:r>
            <a:r>
              <a:rPr lang="en-US" sz="2800" dirty="0">
                <a:solidFill>
                  <a:schemeClr val="bg1"/>
                </a:solidFill>
              </a:rPr>
              <a:t>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        Students of Color		  Non-Catholic Students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* Undergraduate student body</a:t>
            </a:r>
          </a:p>
        </p:txBody>
      </p:sp>
    </p:spTree>
    <p:extLst>
      <p:ext uri="{BB962C8B-B14F-4D97-AF65-F5344CB8AC3E}">
        <p14:creationId xmlns:p14="http://schemas.microsoft.com/office/powerpoint/2010/main" val="1952422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 founding member of the BIG EAST Conference, the Seton Hall Pirates field 14 </a:t>
            </a:r>
            <a:r>
              <a:rPr lang="en-US" dirty="0">
                <a:solidFill>
                  <a:schemeClr val="accent2"/>
                </a:solidFill>
              </a:rPr>
              <a:t>NCAA Division I </a:t>
            </a:r>
            <a:r>
              <a:rPr lang="en-US" dirty="0">
                <a:solidFill>
                  <a:schemeClr val="bg1"/>
                </a:solidFill>
              </a:rPr>
              <a:t>varsity sports teams.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12_Sports_DelgadoFierce_1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615" y="2038015"/>
            <a:ext cx="7634616" cy="34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4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Located close to </a:t>
            </a:r>
            <a:r>
              <a:rPr lang="en-US" dirty="0">
                <a:solidFill>
                  <a:schemeClr val="accent2"/>
                </a:solidFill>
              </a:rPr>
              <a:t>New York City</a:t>
            </a:r>
            <a:r>
              <a:rPr lang="en-US" dirty="0">
                <a:solidFill>
                  <a:schemeClr val="bg1"/>
                </a:solidFill>
              </a:rPr>
              <a:t>, Seton Hall’s three campuses offer its students a wealth of internship, job and cultural opportunities. 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13_NYC_2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614" y="2008480"/>
            <a:ext cx="7595426" cy="349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96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Seton Hall Campuses: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accent2"/>
                </a:solidFill>
              </a:rPr>
              <a:t>Main Campus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South Orange, New Jersey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accent2"/>
                </a:solidFill>
              </a:rPr>
              <a:t>Law Campus</a:t>
            </a:r>
            <a:r>
              <a:rPr lang="en-US" sz="2400" dirty="0">
                <a:solidFill>
                  <a:schemeClr val="bg1"/>
                </a:solidFill>
              </a:rPr>
              <a:t>		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Newark, New Jersey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chemeClr val="accent2"/>
                </a:solidFill>
              </a:rPr>
              <a:t>Interprofessional</a:t>
            </a:r>
            <a:r>
              <a:rPr lang="en-US" dirty="0">
                <a:solidFill>
                  <a:schemeClr val="accent2"/>
                </a:solidFill>
              </a:rPr>
              <a:t> Health Sciences Campus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Clifton/Nutley, New Jersey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9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In recent years, the University invested more than </a:t>
            </a:r>
            <a:r>
              <a:rPr lang="en-US" dirty="0">
                <a:solidFill>
                  <a:schemeClr val="accent2"/>
                </a:solidFill>
              </a:rPr>
              <a:t>$150 million </a:t>
            </a:r>
            <a:r>
              <a:rPr lang="en-US" dirty="0">
                <a:solidFill>
                  <a:schemeClr val="bg1"/>
                </a:solidFill>
              </a:rPr>
              <a:t>in new campus buildings and renovations.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15_ConstructionOption_1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75" y="2008480"/>
            <a:ext cx="7471723" cy="34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Recently completed campus projects include: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>
                <a:solidFill>
                  <a:schemeClr val="accent2"/>
                </a:solidFill>
              </a:rPr>
              <a:t>Interprofessional</a:t>
            </a:r>
            <a:r>
              <a:rPr lang="en-US" dirty="0">
                <a:solidFill>
                  <a:schemeClr val="accent2"/>
                </a:solidFill>
              </a:rPr>
              <a:t> Health Sciences Campus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16_IHS_campus_1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76" y="1991655"/>
            <a:ext cx="7471722" cy="36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8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Recently completed campus projects include: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chemeClr val="accent2"/>
                </a:solidFill>
              </a:rPr>
              <a:t>Bethany Hall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17_BethanyHallExterior_1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76" y="1991655"/>
            <a:ext cx="7471722" cy="36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Recently completed campus projects include: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chemeClr val="accent2"/>
                </a:solidFill>
              </a:rPr>
              <a:t>Stafford Hall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18_Stafford_1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77" y="1991655"/>
            <a:ext cx="7471721" cy="36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27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Recently completed campus projects include: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chemeClr val="accent2"/>
                </a:solidFill>
              </a:rPr>
              <a:t>Walsh Recreation Center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19_WalshRecCenter_1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169" y="1991655"/>
            <a:ext cx="7486229" cy="362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1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One of the country’s </a:t>
            </a:r>
            <a:r>
              <a:rPr lang="en-US" dirty="0">
                <a:solidFill>
                  <a:schemeClr val="accent2"/>
                </a:solidFill>
              </a:rPr>
              <a:t>leading Catholic universities</a:t>
            </a:r>
            <a:r>
              <a:rPr lang="en-US" dirty="0">
                <a:solidFill>
                  <a:schemeClr val="bg1"/>
                </a:solidFill>
              </a:rPr>
              <a:t>, Seton Hall has been developing students in mind, heart and spirit since 1856. 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2_HistoricShot_1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113" y="2097089"/>
            <a:ext cx="7645545" cy="3409408"/>
          </a:xfrm>
          <a:prstGeom prst="rect">
            <a:avLst/>
          </a:prstGeom>
        </p:spPr>
      </p:pic>
      <p:pic>
        <p:nvPicPr>
          <p:cNvPr id="4" name="Picture 3" descr="2_HistoricShot_1b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113" y="2097089"/>
            <a:ext cx="7645546" cy="340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98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Seton Hall is a national leader in </a:t>
            </a:r>
            <a:r>
              <a:rPr lang="en-US" dirty="0">
                <a:solidFill>
                  <a:schemeClr val="accent2"/>
                </a:solidFill>
              </a:rPr>
              <a:t>job preparation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accent2"/>
                </a:solidFill>
              </a:rPr>
              <a:t>placement,</a:t>
            </a:r>
            <a:r>
              <a:rPr lang="en-US" dirty="0">
                <a:solidFill>
                  <a:schemeClr val="bg1"/>
                </a:solidFill>
              </a:rPr>
              <a:t> which provides our graduates with a distinct career advantage: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b="1" dirty="0">
                <a:solidFill>
                  <a:schemeClr val="accent2"/>
                </a:solidFill>
              </a:rPr>
              <a:t>17,000</a:t>
            </a:r>
            <a:r>
              <a:rPr lang="en-US" b="1" dirty="0">
                <a:solidFill>
                  <a:schemeClr val="bg1"/>
                </a:solidFill>
              </a:rPr>
              <a:t> 	</a:t>
            </a:r>
            <a:r>
              <a:rPr lang="en-US" b="1" dirty="0">
                <a:solidFill>
                  <a:schemeClr val="accent2"/>
                </a:solidFill>
              </a:rPr>
              <a:t>         80+%</a:t>
            </a:r>
            <a:r>
              <a:rPr lang="en-US" b="1" dirty="0">
                <a:solidFill>
                  <a:schemeClr val="bg1"/>
                </a:solidFill>
              </a:rPr>
              <a:t>		</a:t>
            </a:r>
            <a:r>
              <a:rPr lang="en-US" b="1" dirty="0">
                <a:solidFill>
                  <a:schemeClr val="accent2"/>
                </a:solidFill>
              </a:rPr>
              <a:t>     93 %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         </a:t>
            </a:r>
            <a:r>
              <a:rPr lang="en-US" sz="2400" dirty="0">
                <a:solidFill>
                  <a:schemeClr val="bg1"/>
                </a:solidFill>
              </a:rPr>
              <a:t>Internship	       Students 	         Job Placement Rate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        Opportunities          who complete          for Graduates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bg1"/>
                </a:solidFill>
              </a:rPr>
              <a:t>                                              Internships</a:t>
            </a:r>
          </a:p>
        </p:txBody>
      </p:sp>
    </p:spTree>
    <p:extLst>
      <p:ext uri="{BB962C8B-B14F-4D97-AF65-F5344CB8AC3E}">
        <p14:creationId xmlns:p14="http://schemas.microsoft.com/office/powerpoint/2010/main" val="1218417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Our students intern and get hired at some of the nation’s </a:t>
            </a:r>
            <a:r>
              <a:rPr lang="en-US" dirty="0">
                <a:solidFill>
                  <a:schemeClr val="accent2"/>
                </a:solidFill>
              </a:rPr>
              <a:t>leading corporations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organizations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Goldman Sachs •  CNN •  Google •  Sony Music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Johnson &amp; Johnson •  United Nations • KMPG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MTV • Lockheed Martin • The Wall Street Journal  U.S. Attorney’s Office • Lincoln Center • FBI 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JP Morgan Chase • State Department • Pfizer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59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99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One of Seton Hall’s greatest strengths comes from our close connections with our more than </a:t>
            </a:r>
            <a:r>
              <a:rPr lang="en-US" dirty="0">
                <a:solidFill>
                  <a:schemeClr val="accent2"/>
                </a:solidFill>
              </a:rPr>
              <a:t>100,000 alumni </a:t>
            </a:r>
            <a:r>
              <a:rPr lang="en-US" dirty="0">
                <a:solidFill>
                  <a:schemeClr val="bg1"/>
                </a:solidFill>
              </a:rPr>
              <a:t>around the globe. 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22_AlumniPhoto_2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77" y="1991656"/>
            <a:ext cx="7471721" cy="36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40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Great academics.  Great experiences.  Great opportunities.  These are the hallmarks of a         </a:t>
            </a:r>
            <a:r>
              <a:rPr lang="en-US" dirty="0">
                <a:solidFill>
                  <a:schemeClr val="accent2"/>
                </a:solidFill>
              </a:rPr>
              <a:t>Seton Hall education</a:t>
            </a:r>
            <a:r>
              <a:rPr lang="en-US" dirty="0">
                <a:solidFill>
                  <a:schemeClr val="bg1"/>
                </a:solidFill>
              </a:rPr>
              <a:t>.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23_GraduationOption_2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677" y="1991655"/>
            <a:ext cx="7471721" cy="36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1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Today, Seton Hall is defining what it means to be a great mind by </a:t>
            </a:r>
            <a:r>
              <a:rPr lang="en-US" dirty="0">
                <a:solidFill>
                  <a:schemeClr val="accent2"/>
                </a:solidFill>
              </a:rPr>
              <a:t>educating compassionate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chemeClr val="accent2"/>
                </a:solidFill>
              </a:rPr>
              <a:t>informed critical thinkers </a:t>
            </a:r>
            <a:r>
              <a:rPr lang="en-US" dirty="0">
                <a:solidFill>
                  <a:schemeClr val="bg1"/>
                </a:solidFill>
              </a:rPr>
              <a:t>who will make a difference.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(photo of students in lab wearing googles)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3_LabCoat_Glasses_1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114" y="2097089"/>
            <a:ext cx="7633583" cy="340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90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29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spcAft>
                <a:spcPts val="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The University offers more than </a:t>
            </a:r>
            <a:r>
              <a:rPr lang="en-US" dirty="0">
                <a:solidFill>
                  <a:schemeClr val="accent2"/>
                </a:solidFill>
              </a:rPr>
              <a:t>90 undergraduate </a:t>
            </a:r>
            <a:r>
              <a:rPr lang="en-US" dirty="0">
                <a:solidFill>
                  <a:schemeClr val="bg1"/>
                </a:solidFill>
              </a:rPr>
              <a:t>programs and more than </a:t>
            </a:r>
            <a:r>
              <a:rPr lang="en-US" dirty="0">
                <a:solidFill>
                  <a:schemeClr val="accent2"/>
                </a:solidFill>
              </a:rPr>
              <a:t>120 graduate programs </a:t>
            </a:r>
            <a:r>
              <a:rPr lang="en-US" dirty="0">
                <a:solidFill>
                  <a:schemeClr val="bg1"/>
                </a:solidFill>
              </a:rPr>
              <a:t>through its nine schools and colleges: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Arts &amp; Sciences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Business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Communication &amp; The Arts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Diplomacy &amp; International Relations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Education &amp; Human Services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26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The University offers more than </a:t>
            </a:r>
            <a:r>
              <a:rPr lang="en-US" dirty="0">
                <a:solidFill>
                  <a:schemeClr val="accent2"/>
                </a:solidFill>
              </a:rPr>
              <a:t>90 undergraduate </a:t>
            </a:r>
            <a:r>
              <a:rPr lang="en-US" dirty="0">
                <a:solidFill>
                  <a:schemeClr val="bg1"/>
                </a:solidFill>
              </a:rPr>
              <a:t>programs and more than </a:t>
            </a:r>
            <a:r>
              <a:rPr lang="en-US" dirty="0">
                <a:solidFill>
                  <a:schemeClr val="accent2"/>
                </a:solidFill>
              </a:rPr>
              <a:t>120 graduate programs </a:t>
            </a:r>
            <a:r>
              <a:rPr lang="en-US" dirty="0">
                <a:solidFill>
                  <a:schemeClr val="bg1"/>
                </a:solidFill>
              </a:rPr>
              <a:t>through its nine schools and colleges: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Health &amp; Medical Sciences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Law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Nursing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Theology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During the past decade, Seton Hall students, faculty and alumni have received numerous prestigious </a:t>
            </a:r>
            <a:r>
              <a:rPr lang="en-US" dirty="0">
                <a:solidFill>
                  <a:schemeClr val="accent2"/>
                </a:solidFill>
              </a:rPr>
              <a:t>academic awards </a:t>
            </a:r>
            <a:r>
              <a:rPr lang="en-US" dirty="0">
                <a:solidFill>
                  <a:schemeClr val="bg1"/>
                </a:solidFill>
              </a:rPr>
              <a:t>, including: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Fulbright Awards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Guggenheim Fellows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Pickering Fellowships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bg1"/>
                </a:solidFill>
              </a:rPr>
              <a:t>Boren Awards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Truman Award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82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5"/>
            <a:ext cx="8515350" cy="498715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Aft>
                <a:spcPts val="1300"/>
              </a:spcAft>
              <a:buNone/>
            </a:pPr>
            <a:r>
              <a:rPr lang="en-US" sz="3600" dirty="0">
                <a:solidFill>
                  <a:schemeClr val="bg1"/>
                </a:solidFill>
              </a:rPr>
              <a:t>Seton Hall’s </a:t>
            </a:r>
            <a:r>
              <a:rPr lang="en-US" sz="3600" dirty="0">
                <a:solidFill>
                  <a:schemeClr val="accent2"/>
                </a:solidFill>
              </a:rPr>
              <a:t>academic excellence </a:t>
            </a:r>
            <a:r>
              <a:rPr lang="en-US" sz="3600" dirty="0">
                <a:solidFill>
                  <a:schemeClr val="bg1"/>
                </a:solidFill>
              </a:rPr>
              <a:t>has been singled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out for national distinction by leading organizations.</a:t>
            </a:r>
          </a:p>
          <a:p>
            <a:pPr marL="0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1"/>
                </a:solidFill>
              </a:rPr>
              <a:t>Top-Tier National University – </a:t>
            </a:r>
            <a:r>
              <a:rPr lang="en-US" sz="3100" i="1" dirty="0">
                <a:solidFill>
                  <a:schemeClr val="bg1"/>
                </a:solidFill>
              </a:rPr>
              <a:t>U.S. News &amp; World Report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1"/>
                </a:solidFill>
              </a:rPr>
              <a:t>One of the Best Colleges in the Nation</a:t>
            </a:r>
            <a:r>
              <a:rPr lang="en-US" sz="3100" spc="-300" dirty="0">
                <a:solidFill>
                  <a:schemeClr val="bg1"/>
                </a:solidFill>
              </a:rPr>
              <a:t> – </a:t>
            </a:r>
            <a:r>
              <a:rPr lang="en-US" sz="3100" i="1" dirty="0">
                <a:solidFill>
                  <a:schemeClr val="bg1"/>
                </a:solidFill>
              </a:rPr>
              <a:t>The Princeton Review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1"/>
                </a:solidFill>
              </a:rPr>
              <a:t>#1 Business Leadership </a:t>
            </a:r>
            <a:r>
              <a:rPr lang="en-US" sz="3100" i="1" dirty="0">
                <a:solidFill>
                  <a:schemeClr val="bg1"/>
                </a:solidFill>
              </a:rPr>
              <a:t>Program - HR.com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1"/>
                </a:solidFill>
              </a:rPr>
              <a:t>Top 5 Colleges for Internships – </a:t>
            </a:r>
            <a:r>
              <a:rPr lang="en-US" sz="3100" i="1" dirty="0">
                <a:solidFill>
                  <a:schemeClr val="bg1"/>
                </a:solidFill>
              </a:rPr>
              <a:t>International Business Times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en-US" sz="3100" dirty="0">
                <a:solidFill>
                  <a:schemeClr val="bg1"/>
                </a:solidFill>
              </a:rPr>
              <a:t>Top 10 Health Law Program </a:t>
            </a:r>
            <a:r>
              <a:rPr lang="en-US" sz="3100" i="1" dirty="0">
                <a:solidFill>
                  <a:schemeClr val="bg1"/>
                </a:solidFill>
              </a:rPr>
              <a:t>– U.S. News &amp; World Report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50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9431"/>
            <a:ext cx="7886700" cy="4967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Our welcoming community, built on </a:t>
            </a:r>
            <a:r>
              <a:rPr lang="en-US" dirty="0">
                <a:solidFill>
                  <a:schemeClr val="accent2"/>
                </a:solidFill>
              </a:rPr>
              <a:t>Catholic values, </a:t>
            </a:r>
            <a:r>
              <a:rPr lang="en-US" dirty="0">
                <a:solidFill>
                  <a:schemeClr val="bg1"/>
                </a:solidFill>
              </a:rPr>
              <a:t>offers students a supportive and academically challenging home.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10_Chapel_2b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12" y="2008480"/>
            <a:ext cx="7648918" cy="349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9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539435"/>
            <a:ext cx="8371728" cy="498715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Seton Hall’s </a:t>
            </a:r>
            <a:r>
              <a:rPr lang="en-US" dirty="0">
                <a:solidFill>
                  <a:schemeClr val="accent2"/>
                </a:solidFill>
              </a:rPr>
              <a:t>value </a:t>
            </a:r>
            <a:r>
              <a:rPr lang="en-US" dirty="0">
                <a:solidFill>
                  <a:schemeClr val="bg1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affordability </a:t>
            </a:r>
            <a:r>
              <a:rPr lang="en-US" dirty="0">
                <a:solidFill>
                  <a:schemeClr val="bg1"/>
                </a:solidFill>
              </a:rPr>
              <a:t>also has been singled out for national distinction by leading organizations.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One of America’s Best Value Colleges – </a:t>
            </a:r>
            <a:r>
              <a:rPr lang="en-US" i="1" dirty="0">
                <a:solidFill>
                  <a:schemeClr val="bg1"/>
                </a:solidFill>
              </a:rPr>
              <a:t>Forbes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Best Colleges in the Nation for Your Money – </a:t>
            </a:r>
            <a:r>
              <a:rPr lang="en-US" i="1" dirty="0">
                <a:solidFill>
                  <a:schemeClr val="bg1"/>
                </a:solidFill>
              </a:rPr>
              <a:t>Money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Top 25 Colleges for Grads Who Get the Highest-Paying Jobs – </a:t>
            </a:r>
            <a:r>
              <a:rPr lang="en-US" i="1" dirty="0">
                <a:solidFill>
                  <a:schemeClr val="bg1"/>
                </a:solidFill>
              </a:rPr>
              <a:t>Buzz Feed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Top 25 Private Colleges with the Highest Student Mobility Rates – </a:t>
            </a:r>
            <a:r>
              <a:rPr lang="en-US" i="1" dirty="0">
                <a:solidFill>
                  <a:schemeClr val="bg1"/>
                </a:solidFill>
              </a:rPr>
              <a:t>Chronicle of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828481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1894</TotalTime>
  <Words>718</Words>
  <Application>Microsoft Macintosh PowerPoint</Application>
  <PresentationFormat>On-screen Show (4:3)</PresentationFormat>
  <Paragraphs>133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S Liptak</dc:creator>
  <cp:lastModifiedBy>Pegeen Hopkins</cp:lastModifiedBy>
  <cp:revision>87</cp:revision>
  <cp:lastPrinted>2018-04-13T13:39:03Z</cp:lastPrinted>
  <dcterms:created xsi:type="dcterms:W3CDTF">2018-02-21T16:53:42Z</dcterms:created>
  <dcterms:modified xsi:type="dcterms:W3CDTF">2021-01-22T14:53:10Z</dcterms:modified>
</cp:coreProperties>
</file>