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6" r:id="rId3"/>
    <p:sldId id="259" r:id="rId4"/>
    <p:sldId id="258" r:id="rId5"/>
    <p:sldId id="257" r:id="rId6"/>
    <p:sldId id="266" r:id="rId7"/>
    <p:sldId id="268" r:id="rId8"/>
    <p:sldId id="267" r:id="rId9"/>
    <p:sldId id="262" r:id="rId10"/>
    <p:sldId id="276" r:id="rId11"/>
    <p:sldId id="277" r:id="rId12"/>
    <p:sldId id="272" r:id="rId13"/>
    <p:sldId id="273" r:id="rId14"/>
    <p:sldId id="274" r:id="rId15"/>
    <p:sldId id="270" r:id="rId16"/>
    <p:sldId id="275" r:id="rId17"/>
    <p:sldId id="264" r:id="rId18"/>
    <p:sldId id="261" r:id="rId19"/>
    <p:sldId id="278" r:id="rId2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87517141-06F8-451E-B137-035418E74666}" type="datetimeFigureOut">
              <a:rPr lang="en-US" smtClean="0"/>
              <a:t>12/16/2015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D13FD046-7940-42D5-A104-29EB790A9CCF}" type="slidenum">
              <a:rPr lang="en-US" smtClean="0"/>
              <a:t>‹#›</a:t>
            </a:fld>
            <a:endParaRPr lang="en-US"/>
          </a:p>
        </p:txBody>
      </p:sp>
    </p:spTree>
    <p:extLst>
      <p:ext uri="{BB962C8B-B14F-4D97-AF65-F5344CB8AC3E}">
        <p14:creationId xmlns:p14="http://schemas.microsoft.com/office/powerpoint/2010/main" val="1563862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7272E7F2-7E3A-492E-A884-73585DAABAD1}" type="datetimeFigureOut">
              <a:rPr lang="en-US" smtClean="0"/>
              <a:t>12/16/2015</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4CD0B4FF-E6E5-4B24-AB39-705994C25749}" type="slidenum">
              <a:rPr lang="en-US" smtClean="0"/>
              <a:t>‹#›</a:t>
            </a:fld>
            <a:endParaRPr lang="en-US"/>
          </a:p>
        </p:txBody>
      </p:sp>
    </p:spTree>
    <p:extLst>
      <p:ext uri="{BB962C8B-B14F-4D97-AF65-F5344CB8AC3E}">
        <p14:creationId xmlns:p14="http://schemas.microsoft.com/office/powerpoint/2010/main" val="119443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9E669-A5F2-4FAA-96CC-97D288E92541}" type="slidenum">
              <a:rPr lang="en-US"/>
              <a:pPr/>
              <a:t>9</a:t>
            </a:fld>
            <a:endParaRPr 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122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7D072-9441-4BB6-9F4C-F6B4568AA3C4}" type="slidenum">
              <a:rPr lang="en-US"/>
              <a:pPr/>
              <a:t>10</a:t>
            </a:fld>
            <a:endParaRPr 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483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E5EE6D-EE51-43D3-B434-FDE4FA7E275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49369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dirty="0" smtClean="0"/>
              <a:t>Christian</a:t>
            </a:r>
            <a:r>
              <a:rPr lang="en-US" baseline="0" dirty="0" smtClean="0"/>
              <a:t> social ministry neatly summarized in 1</a:t>
            </a:r>
            <a:r>
              <a:rPr lang="en-US" baseline="30000" dirty="0" smtClean="0"/>
              <a:t>st</a:t>
            </a:r>
            <a:r>
              <a:rPr lang="en-US" baseline="0" dirty="0" smtClean="0"/>
              <a:t> Century.</a:t>
            </a:r>
            <a:endParaRPr lang="en-US" dirty="0"/>
          </a:p>
        </p:txBody>
      </p:sp>
      <p:sp>
        <p:nvSpPr>
          <p:cNvPr id="4" name="Slide Number Placeholder 3"/>
          <p:cNvSpPr>
            <a:spLocks noGrp="1"/>
          </p:cNvSpPr>
          <p:nvPr>
            <p:ph type="sldNum" sz="quarter" idx="10"/>
          </p:nvPr>
        </p:nvSpPr>
        <p:spPr/>
        <p:txBody>
          <a:bodyPr/>
          <a:lstStyle/>
          <a:p>
            <a:fld id="{43E5EE6D-EE51-43D3-B434-FDE4FA7E275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987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F0027-36C6-46BB-8003-3FB8F9367EEE}" type="slidenum">
              <a:rPr lang="en-US">
                <a:solidFill>
                  <a:prstClr val="black"/>
                </a:solidFill>
              </a:rPr>
              <a:pPr/>
              <a:t>13</a:t>
            </a:fld>
            <a:endParaRPr lang="en-US">
              <a:solidFill>
                <a:prstClr val="black"/>
              </a:solidFill>
            </a:endParaRPr>
          </a:p>
        </p:txBody>
      </p:sp>
      <p:sp>
        <p:nvSpPr>
          <p:cNvPr id="34818" name="Rectangle 2"/>
          <p:cNvSpPr>
            <a:spLocks noGrp="1" noRot="1" noChangeAspect="1" noChangeArrowheads="1" noTextEdit="1"/>
          </p:cNvSpPr>
          <p:nvPr>
            <p:ph type="sldImg"/>
          </p:nvPr>
        </p:nvSpPr>
        <p:spPr>
          <a:xfrm>
            <a:off x="417513" y="701675"/>
            <a:ext cx="6242050" cy="3511550"/>
          </a:xfrm>
          <a:ln/>
        </p:spPr>
      </p:sp>
      <p:sp>
        <p:nvSpPr>
          <p:cNvPr id="34819" name="Rectangle 3"/>
          <p:cNvSpPr>
            <a:spLocks noGrp="1" noChangeArrowheads="1"/>
          </p:cNvSpPr>
          <p:nvPr>
            <p:ph type="body" idx="1"/>
          </p:nvPr>
        </p:nvSpPr>
        <p:spPr/>
        <p:txBody>
          <a:bodyPr/>
          <a:lstStyle/>
          <a:p>
            <a:r>
              <a:rPr lang="en-US" dirty="0" smtClean="0"/>
              <a:t>All</a:t>
            </a:r>
            <a:r>
              <a:rPr lang="en-US" baseline="0" dirty="0" smtClean="0"/>
              <a:t> these principles are universal and based on reason and revelation.  We can all understand our own dignity, and reason applies it to all.  2. Human’s have to participate in society to be human, to grow, to achieve happiness or any other goal.  3.  Common good is the conditions that provide for human flourishing. 4. We all inherited creation and the intellectual capital we live with, so we all have a right to benefit from this Gift.  5.  All humans are poor and vulnerable at some point and none of us could be flourishing humans without support in these times.  We recognize the need to protect the poor based on our realization of our own poverty. 6. Human flourishing requires participation and collective action (working with others).  Subsidiarity ensures collective action is as small as possible to allow maximum participation and as big as necessary to be effective.  7.  Our well being is necessarily connected with others well being.  Even Adam Smith understood this.</a:t>
            </a:r>
            <a:endParaRPr lang="en-US" dirty="0"/>
          </a:p>
        </p:txBody>
      </p:sp>
    </p:spTree>
    <p:extLst>
      <p:ext uri="{BB962C8B-B14F-4D97-AF65-F5344CB8AC3E}">
        <p14:creationId xmlns:p14="http://schemas.microsoft.com/office/powerpoint/2010/main" val="409680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A4B5BE-9E30-4600-A79B-DE5576DCAF91}"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86065-8B43-49B0-B908-B2460B1CEB1A}" type="slidenum">
              <a:rPr lang="en-US" smtClean="0"/>
              <a:t>‹#›</a:t>
            </a:fld>
            <a:endParaRPr lang="en-US"/>
          </a:p>
        </p:txBody>
      </p:sp>
    </p:spTree>
    <p:extLst>
      <p:ext uri="{BB962C8B-B14F-4D97-AF65-F5344CB8AC3E}">
        <p14:creationId xmlns:p14="http://schemas.microsoft.com/office/powerpoint/2010/main" val="284451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4B5BE-9E30-4600-A79B-DE5576DCAF91}"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86065-8B43-49B0-B908-B2460B1CEB1A}" type="slidenum">
              <a:rPr lang="en-US" smtClean="0"/>
              <a:t>‹#›</a:t>
            </a:fld>
            <a:endParaRPr lang="en-US"/>
          </a:p>
        </p:txBody>
      </p:sp>
    </p:spTree>
    <p:extLst>
      <p:ext uri="{BB962C8B-B14F-4D97-AF65-F5344CB8AC3E}">
        <p14:creationId xmlns:p14="http://schemas.microsoft.com/office/powerpoint/2010/main" val="215569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4B5BE-9E30-4600-A79B-DE5576DCAF91}"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86065-8B43-49B0-B908-B2460B1CEB1A}" type="slidenum">
              <a:rPr lang="en-US" smtClean="0"/>
              <a:t>‹#›</a:t>
            </a:fld>
            <a:endParaRPr lang="en-US"/>
          </a:p>
        </p:txBody>
      </p:sp>
    </p:spTree>
    <p:extLst>
      <p:ext uri="{BB962C8B-B14F-4D97-AF65-F5344CB8AC3E}">
        <p14:creationId xmlns:p14="http://schemas.microsoft.com/office/powerpoint/2010/main" val="687608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86FCB5-0A10-48F5-9F4F-08A2E2A1D660}" type="datetimeFigureOut">
              <a:rPr lang="en-US" smtClean="0">
                <a:solidFill>
                  <a:prstClr val="black">
                    <a:tint val="75000"/>
                  </a:prstClr>
                </a:solidFill>
              </a:rPr>
              <a:pPr/>
              <a:t>12/16/2015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122025-F494-49D0-BA59-1CFE63BFE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271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6FCB5-0A10-48F5-9F4F-08A2E2A1D660}" type="datetimeFigureOut">
              <a:rPr lang="en-US" smtClean="0">
                <a:solidFill>
                  <a:prstClr val="black">
                    <a:tint val="75000"/>
                  </a:prstClr>
                </a:solidFill>
              </a:rPr>
              <a:pPr/>
              <a:t>12/16/2015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122025-F494-49D0-BA59-1CFE63BFE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3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86FCB5-0A10-48F5-9F4F-08A2E2A1D660}" type="datetimeFigureOut">
              <a:rPr lang="en-US" smtClean="0">
                <a:solidFill>
                  <a:prstClr val="black">
                    <a:tint val="75000"/>
                  </a:prstClr>
                </a:solidFill>
              </a:rPr>
              <a:pPr/>
              <a:t>12/16/2015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122025-F494-49D0-BA59-1CFE63BFE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86FCB5-0A10-48F5-9F4F-08A2E2A1D660}" type="datetimeFigureOut">
              <a:rPr lang="en-US" smtClean="0">
                <a:solidFill>
                  <a:prstClr val="black">
                    <a:tint val="75000"/>
                  </a:prstClr>
                </a:solidFill>
              </a:rPr>
              <a:pPr/>
              <a:t>12/16/2015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122025-F494-49D0-BA59-1CFE63BFE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66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86FCB5-0A10-48F5-9F4F-08A2E2A1D660}" type="datetimeFigureOut">
              <a:rPr lang="en-US" smtClean="0">
                <a:solidFill>
                  <a:prstClr val="black">
                    <a:tint val="75000"/>
                  </a:prstClr>
                </a:solidFill>
              </a:rPr>
              <a:pPr/>
              <a:t>12/16/2015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2122025-F494-49D0-BA59-1CFE63BFE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96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86FCB5-0A10-48F5-9F4F-08A2E2A1D660}" type="datetimeFigureOut">
              <a:rPr lang="en-US" smtClean="0">
                <a:solidFill>
                  <a:prstClr val="black">
                    <a:tint val="75000"/>
                  </a:prstClr>
                </a:solidFill>
              </a:rPr>
              <a:pPr/>
              <a:t>12/16/2015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2122025-F494-49D0-BA59-1CFE63BFE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386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6FCB5-0A10-48F5-9F4F-08A2E2A1D660}" type="datetimeFigureOut">
              <a:rPr lang="en-US" smtClean="0">
                <a:solidFill>
                  <a:prstClr val="black">
                    <a:tint val="75000"/>
                  </a:prstClr>
                </a:solidFill>
              </a:rPr>
              <a:pPr/>
              <a:t>12/16/2015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2122025-F494-49D0-BA59-1CFE63BFE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397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6FCB5-0A10-48F5-9F4F-08A2E2A1D660}" type="datetimeFigureOut">
              <a:rPr lang="en-US" smtClean="0">
                <a:solidFill>
                  <a:prstClr val="black">
                    <a:tint val="75000"/>
                  </a:prstClr>
                </a:solidFill>
              </a:rPr>
              <a:pPr/>
              <a:t>12/16/2015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122025-F494-49D0-BA59-1CFE63BFE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5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4B5BE-9E30-4600-A79B-DE5576DCAF91}"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86065-8B43-49B0-B908-B2460B1CEB1A}" type="slidenum">
              <a:rPr lang="en-US" smtClean="0"/>
              <a:t>‹#›</a:t>
            </a:fld>
            <a:endParaRPr lang="en-US"/>
          </a:p>
        </p:txBody>
      </p:sp>
    </p:spTree>
    <p:extLst>
      <p:ext uri="{BB962C8B-B14F-4D97-AF65-F5344CB8AC3E}">
        <p14:creationId xmlns:p14="http://schemas.microsoft.com/office/powerpoint/2010/main" val="3402658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6FCB5-0A10-48F5-9F4F-08A2E2A1D660}" type="datetimeFigureOut">
              <a:rPr lang="en-US" smtClean="0">
                <a:solidFill>
                  <a:prstClr val="black">
                    <a:tint val="75000"/>
                  </a:prstClr>
                </a:solidFill>
              </a:rPr>
              <a:pPr/>
              <a:t>12/16/2015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122025-F494-49D0-BA59-1CFE63BFE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877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6FCB5-0A10-48F5-9F4F-08A2E2A1D660}" type="datetimeFigureOut">
              <a:rPr lang="en-US" smtClean="0">
                <a:solidFill>
                  <a:prstClr val="black">
                    <a:tint val="75000"/>
                  </a:prstClr>
                </a:solidFill>
              </a:rPr>
              <a:pPr/>
              <a:t>12/16/2015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122025-F494-49D0-BA59-1CFE63BFE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11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6FCB5-0A10-48F5-9F4F-08A2E2A1D660}" type="datetimeFigureOut">
              <a:rPr lang="en-US" smtClean="0">
                <a:solidFill>
                  <a:prstClr val="black">
                    <a:tint val="75000"/>
                  </a:prstClr>
                </a:solidFill>
              </a:rPr>
              <a:pPr/>
              <a:t>12/16/2015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122025-F494-49D0-BA59-1CFE63BFE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4B5BE-9E30-4600-A79B-DE5576DCAF91}"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86065-8B43-49B0-B908-B2460B1CEB1A}" type="slidenum">
              <a:rPr lang="en-US" smtClean="0"/>
              <a:t>‹#›</a:t>
            </a:fld>
            <a:endParaRPr lang="en-US"/>
          </a:p>
        </p:txBody>
      </p:sp>
    </p:spTree>
    <p:extLst>
      <p:ext uri="{BB962C8B-B14F-4D97-AF65-F5344CB8AC3E}">
        <p14:creationId xmlns:p14="http://schemas.microsoft.com/office/powerpoint/2010/main" val="8241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A4B5BE-9E30-4600-A79B-DE5576DCAF91}"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86065-8B43-49B0-B908-B2460B1CEB1A}" type="slidenum">
              <a:rPr lang="en-US" smtClean="0"/>
              <a:t>‹#›</a:t>
            </a:fld>
            <a:endParaRPr lang="en-US"/>
          </a:p>
        </p:txBody>
      </p:sp>
    </p:spTree>
    <p:extLst>
      <p:ext uri="{BB962C8B-B14F-4D97-AF65-F5344CB8AC3E}">
        <p14:creationId xmlns:p14="http://schemas.microsoft.com/office/powerpoint/2010/main" val="115370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A4B5BE-9E30-4600-A79B-DE5576DCAF91}" type="datetimeFigureOut">
              <a:rPr lang="en-US" smtClean="0"/>
              <a:t>12/16/2015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86065-8B43-49B0-B908-B2460B1CEB1A}" type="slidenum">
              <a:rPr lang="en-US" smtClean="0"/>
              <a:t>‹#›</a:t>
            </a:fld>
            <a:endParaRPr lang="en-US"/>
          </a:p>
        </p:txBody>
      </p:sp>
    </p:spTree>
    <p:extLst>
      <p:ext uri="{BB962C8B-B14F-4D97-AF65-F5344CB8AC3E}">
        <p14:creationId xmlns:p14="http://schemas.microsoft.com/office/powerpoint/2010/main" val="427331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A4B5BE-9E30-4600-A79B-DE5576DCAF91}" type="datetimeFigureOut">
              <a:rPr lang="en-US" smtClean="0"/>
              <a:t>12/16/2015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986065-8B43-49B0-B908-B2460B1CEB1A}" type="slidenum">
              <a:rPr lang="en-US" smtClean="0"/>
              <a:t>‹#›</a:t>
            </a:fld>
            <a:endParaRPr lang="en-US"/>
          </a:p>
        </p:txBody>
      </p:sp>
    </p:spTree>
    <p:extLst>
      <p:ext uri="{BB962C8B-B14F-4D97-AF65-F5344CB8AC3E}">
        <p14:creationId xmlns:p14="http://schemas.microsoft.com/office/powerpoint/2010/main" val="51325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4B5BE-9E30-4600-A79B-DE5576DCAF91}" type="datetimeFigureOut">
              <a:rPr lang="en-US" smtClean="0"/>
              <a:t>12/16/2015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986065-8B43-49B0-B908-B2460B1CEB1A}" type="slidenum">
              <a:rPr lang="en-US" smtClean="0"/>
              <a:t>‹#›</a:t>
            </a:fld>
            <a:endParaRPr lang="en-US"/>
          </a:p>
        </p:txBody>
      </p:sp>
    </p:spTree>
    <p:extLst>
      <p:ext uri="{BB962C8B-B14F-4D97-AF65-F5344CB8AC3E}">
        <p14:creationId xmlns:p14="http://schemas.microsoft.com/office/powerpoint/2010/main" val="67522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4B5BE-9E30-4600-A79B-DE5576DCAF91}"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86065-8B43-49B0-B908-B2460B1CEB1A}" type="slidenum">
              <a:rPr lang="en-US" smtClean="0"/>
              <a:t>‹#›</a:t>
            </a:fld>
            <a:endParaRPr lang="en-US"/>
          </a:p>
        </p:txBody>
      </p:sp>
    </p:spTree>
    <p:extLst>
      <p:ext uri="{BB962C8B-B14F-4D97-AF65-F5344CB8AC3E}">
        <p14:creationId xmlns:p14="http://schemas.microsoft.com/office/powerpoint/2010/main" val="16597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4B5BE-9E30-4600-A79B-DE5576DCAF91}"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86065-8B43-49B0-B908-B2460B1CEB1A}" type="slidenum">
              <a:rPr lang="en-US" smtClean="0"/>
              <a:t>‹#›</a:t>
            </a:fld>
            <a:endParaRPr lang="en-US"/>
          </a:p>
        </p:txBody>
      </p:sp>
    </p:spTree>
    <p:extLst>
      <p:ext uri="{BB962C8B-B14F-4D97-AF65-F5344CB8AC3E}">
        <p14:creationId xmlns:p14="http://schemas.microsoft.com/office/powerpoint/2010/main" val="220241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4B5BE-9E30-4600-A79B-DE5576DCAF91}" type="datetimeFigureOut">
              <a:rPr lang="en-US" smtClean="0"/>
              <a:t>12/16/2015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86065-8B43-49B0-B908-B2460B1CEB1A}" type="slidenum">
              <a:rPr lang="en-US" smtClean="0"/>
              <a:t>‹#›</a:t>
            </a:fld>
            <a:endParaRPr lang="en-US"/>
          </a:p>
        </p:txBody>
      </p:sp>
    </p:spTree>
    <p:extLst>
      <p:ext uri="{BB962C8B-B14F-4D97-AF65-F5344CB8AC3E}">
        <p14:creationId xmlns:p14="http://schemas.microsoft.com/office/powerpoint/2010/main" val="410117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6FCB5-0A10-48F5-9F4F-08A2E2A1D660}" type="datetimeFigureOut">
              <a:rPr lang="en-US" smtClean="0">
                <a:solidFill>
                  <a:prstClr val="black">
                    <a:tint val="75000"/>
                  </a:prstClr>
                </a:solidFill>
              </a:rPr>
              <a:pPr/>
              <a:t>12/16/2015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22025-F494-49D0-BA59-1CFE63BFE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634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Promoting Good Wealth: CST and the link between Wealth, Well-Being and</a:t>
            </a:r>
            <a:br>
              <a:rPr lang="en-US" b="1" dirty="0"/>
            </a:br>
            <a:r>
              <a:rPr lang="en-US" b="1" dirty="0"/>
              <a:t>Poverty </a:t>
            </a:r>
            <a:r>
              <a:rPr lang="en-US" b="1" dirty="0" smtClean="0"/>
              <a:t>Alleviation</a:t>
            </a:r>
            <a:endParaRPr lang="en-US" dirty="0"/>
          </a:p>
        </p:txBody>
      </p:sp>
      <p:sp>
        <p:nvSpPr>
          <p:cNvPr id="3" name="Subtitle 2"/>
          <p:cNvSpPr>
            <a:spLocks noGrp="1"/>
          </p:cNvSpPr>
          <p:nvPr>
            <p:ph type="subTitle" idx="1"/>
          </p:nvPr>
        </p:nvSpPr>
        <p:spPr>
          <a:xfrm>
            <a:off x="3039416" y="3602039"/>
            <a:ext cx="6207617" cy="2141939"/>
          </a:xfrm>
        </p:spPr>
        <p:txBody>
          <a:bodyPr>
            <a:normAutofit fontScale="62500" lnSpcReduction="20000"/>
          </a:bodyPr>
          <a:lstStyle/>
          <a:p>
            <a:pPr>
              <a:lnSpc>
                <a:spcPct val="120000"/>
              </a:lnSpc>
              <a:spcBef>
                <a:spcPts val="0"/>
              </a:spcBef>
            </a:pPr>
            <a:r>
              <a:rPr lang="en-US" dirty="0" smtClean="0"/>
              <a:t>Charles M. A. Clark</a:t>
            </a:r>
            <a:br>
              <a:rPr lang="en-US" dirty="0" smtClean="0"/>
            </a:br>
            <a:r>
              <a:rPr lang="en-US" dirty="0" smtClean="0"/>
              <a:t>Senior Fellow, </a:t>
            </a:r>
          </a:p>
          <a:p>
            <a:pPr>
              <a:lnSpc>
                <a:spcPct val="120000"/>
              </a:lnSpc>
              <a:spcBef>
                <a:spcPts val="0"/>
              </a:spcBef>
            </a:pPr>
            <a:r>
              <a:rPr lang="en-US" dirty="0" smtClean="0"/>
              <a:t>Vincentian Center for Church and Society</a:t>
            </a:r>
            <a:br>
              <a:rPr lang="en-US" dirty="0" smtClean="0"/>
            </a:br>
            <a:r>
              <a:rPr lang="en-US" dirty="0" smtClean="0"/>
              <a:t>Professor of Economics,</a:t>
            </a:r>
            <a:br>
              <a:rPr lang="en-US" dirty="0" smtClean="0"/>
            </a:br>
            <a:r>
              <a:rPr lang="en-US" dirty="0" smtClean="0"/>
              <a:t>St. John’s University</a:t>
            </a:r>
          </a:p>
          <a:p>
            <a:r>
              <a:rPr lang="en-US" dirty="0" smtClean="0"/>
              <a:t>Capital </a:t>
            </a:r>
            <a:r>
              <a:rPr lang="en-US" dirty="0"/>
              <a:t>Markets Colloquium, </a:t>
            </a:r>
          </a:p>
          <a:p>
            <a:r>
              <a:rPr lang="en-US" dirty="0"/>
              <a:t>Seton Hall University, </a:t>
            </a:r>
          </a:p>
          <a:p>
            <a:r>
              <a:rPr lang="en-US" dirty="0"/>
              <a:t>February 26, 2014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719" y="2897749"/>
            <a:ext cx="2095500" cy="329509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76" y="2897747"/>
            <a:ext cx="2923504" cy="3295092"/>
          </a:xfrm>
          <a:prstGeom prst="rect">
            <a:avLst/>
          </a:prstGeom>
        </p:spPr>
      </p:pic>
    </p:spTree>
    <p:extLst>
      <p:ext uri="{BB962C8B-B14F-4D97-AF65-F5344CB8AC3E}">
        <p14:creationId xmlns:p14="http://schemas.microsoft.com/office/powerpoint/2010/main" val="1150405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a:t>Summers concludes: </a:t>
            </a:r>
          </a:p>
        </p:txBody>
      </p:sp>
      <p:sp>
        <p:nvSpPr>
          <p:cNvPr id="465923" name="Rectangle 3"/>
          <p:cNvSpPr>
            <a:spLocks noGrp="1" noChangeArrowheads="1"/>
          </p:cNvSpPr>
          <p:nvPr>
            <p:ph sz="half" idx="1"/>
          </p:nvPr>
        </p:nvSpPr>
        <p:spPr/>
        <p:txBody>
          <a:bodyPr>
            <a:normAutofit/>
          </a:bodyPr>
          <a:lstStyle/>
          <a:p>
            <a:r>
              <a:rPr lang="en-US"/>
              <a:t>“The problem with the arguments against all of these proposals for more pollution in LDCs (intrinsic rights to certain goods, moral reasons, social concerns, lack of adequate markets, etc.) could be turned around and used more or less effectively against every Bank proposal for liberalization.” </a:t>
            </a:r>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92800" y="1585057"/>
            <a:ext cx="4876800" cy="449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858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dirty="0" smtClean="0"/>
              <a:t>Catholic social thought and Good Wealth</a:t>
            </a:r>
            <a:endParaRPr lang="en-US" dirty="0"/>
          </a:p>
        </p:txBody>
      </p:sp>
      <p:sp>
        <p:nvSpPr>
          <p:cNvPr id="9219" name="Rectangle 3"/>
          <p:cNvSpPr>
            <a:spLocks noGrp="1" noChangeArrowheads="1"/>
          </p:cNvSpPr>
          <p:nvPr>
            <p:ph idx="1"/>
          </p:nvPr>
        </p:nvSpPr>
        <p:spPr/>
        <p:txBody>
          <a:bodyPr>
            <a:normAutofit/>
          </a:bodyPr>
          <a:lstStyle/>
          <a:p>
            <a:pPr>
              <a:lnSpc>
                <a:spcPct val="90000"/>
              </a:lnSpc>
              <a:buFont typeface="Wingdings" pitchFamily="2" charset="2"/>
              <a:buNone/>
            </a:pPr>
            <a:r>
              <a:rPr lang="en-US" sz="2800" dirty="0"/>
              <a:t>What CST is:</a:t>
            </a:r>
          </a:p>
          <a:p>
            <a:pPr lvl="1">
              <a:lnSpc>
                <a:spcPct val="90000"/>
              </a:lnSpc>
            </a:pPr>
            <a:r>
              <a:rPr lang="en-US" sz="2400" dirty="0"/>
              <a:t>Moral theology applied to economic, social and political issues.</a:t>
            </a:r>
          </a:p>
          <a:p>
            <a:pPr lvl="1">
              <a:lnSpc>
                <a:spcPct val="90000"/>
              </a:lnSpc>
            </a:pPr>
            <a:r>
              <a:rPr lang="en-US" sz="2400" dirty="0" smtClean="0"/>
              <a:t>Universal principles </a:t>
            </a:r>
            <a:r>
              <a:rPr lang="en-US" sz="2400" dirty="0"/>
              <a:t>based on Revelation and Reason necessary for a just economy.</a:t>
            </a:r>
          </a:p>
          <a:p>
            <a:pPr>
              <a:lnSpc>
                <a:spcPct val="90000"/>
              </a:lnSpc>
              <a:buFont typeface="Wingdings" pitchFamily="2" charset="2"/>
              <a:buNone/>
            </a:pPr>
            <a:r>
              <a:rPr lang="en-US" sz="2800" dirty="0"/>
              <a:t>What CST is not:</a:t>
            </a:r>
          </a:p>
          <a:p>
            <a:pPr lvl="1">
              <a:lnSpc>
                <a:spcPct val="90000"/>
              </a:lnSpc>
            </a:pPr>
            <a:r>
              <a:rPr lang="en-US" sz="2400" dirty="0"/>
              <a:t>Alternative </a:t>
            </a:r>
            <a:r>
              <a:rPr lang="en-US" sz="2400" dirty="0" smtClean="0"/>
              <a:t>Economic </a:t>
            </a:r>
            <a:r>
              <a:rPr lang="en-US" sz="2400" dirty="0"/>
              <a:t>T</a:t>
            </a:r>
            <a:r>
              <a:rPr lang="en-US" sz="2400" dirty="0" smtClean="0"/>
              <a:t>heory</a:t>
            </a:r>
            <a:r>
              <a:rPr lang="en-US" sz="2400" dirty="0"/>
              <a:t>, Model or Policy.</a:t>
            </a:r>
          </a:p>
          <a:p>
            <a:pPr lvl="2">
              <a:lnSpc>
                <a:spcPct val="90000"/>
              </a:lnSpc>
            </a:pPr>
            <a:r>
              <a:rPr lang="en-US" sz="2000" dirty="0"/>
              <a:t>There is no Catholic fiscal or monetary policy.</a:t>
            </a:r>
          </a:p>
          <a:p>
            <a:pPr lvl="1">
              <a:lnSpc>
                <a:spcPct val="90000"/>
              </a:lnSpc>
            </a:pPr>
            <a:r>
              <a:rPr lang="en-US" sz="2400" dirty="0"/>
              <a:t>The “Third Way” between Capitalism and Socialism</a:t>
            </a:r>
          </a:p>
          <a:p>
            <a:pPr>
              <a:lnSpc>
                <a:spcPct val="90000"/>
              </a:lnSpc>
              <a:buFont typeface="Wingdings" pitchFamily="2" charset="2"/>
              <a:buNone/>
            </a:pPr>
            <a:endParaRPr lang="en-US" sz="2800" dirty="0"/>
          </a:p>
        </p:txBody>
      </p:sp>
    </p:spTree>
    <p:extLst>
      <p:ext uri="{BB962C8B-B14F-4D97-AF65-F5344CB8AC3E}">
        <p14:creationId xmlns:p14="http://schemas.microsoft.com/office/powerpoint/2010/main" val="116112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n-US"/>
              <a:t>Early CST: The Way (1</a:t>
            </a:r>
            <a:r>
              <a:rPr lang="en-US" baseline="30000"/>
              <a:t>st</a:t>
            </a:r>
            <a:r>
              <a:rPr lang="en-US"/>
              <a:t>-2</a:t>
            </a:r>
            <a:r>
              <a:rPr lang="en-US" baseline="30000"/>
              <a:t>nd</a:t>
            </a:r>
            <a:r>
              <a:rPr lang="en-US"/>
              <a:t> Century)</a:t>
            </a:r>
          </a:p>
        </p:txBody>
      </p:sp>
      <p:sp>
        <p:nvSpPr>
          <p:cNvPr id="55299" name="Rectangle 3"/>
          <p:cNvSpPr>
            <a:spLocks noGrp="1" noChangeArrowheads="1"/>
          </p:cNvSpPr>
          <p:nvPr>
            <p:ph idx="1"/>
          </p:nvPr>
        </p:nvSpPr>
        <p:spPr/>
        <p:txBody>
          <a:bodyPr>
            <a:normAutofit fontScale="92500" lnSpcReduction="10000"/>
          </a:bodyPr>
          <a:lstStyle/>
          <a:p>
            <a:r>
              <a:rPr lang="en-US" dirty="0"/>
              <a:t>“The Way of Life is this: first, love the God who made you; secondly, your neighbor as yourself: do not do to another what you do not wish to be done to </a:t>
            </a:r>
            <a:r>
              <a:rPr lang="en-US" dirty="0" smtClean="0"/>
              <a:t>yourself.”</a:t>
            </a:r>
          </a:p>
          <a:p>
            <a:r>
              <a:rPr lang="en-US" dirty="0" smtClean="0"/>
              <a:t>“The Way of Death is this: … thefts, idolatries, magical arts, sorceries, robberies, false testimonies, hypocrisy, duplicity, fraud, pride, malice,  covetousness, … </a:t>
            </a:r>
            <a:r>
              <a:rPr lang="en-US" b="1" dirty="0" smtClean="0"/>
              <a:t>Of men that have no heart for the poor, are not concerned about the oppressed</a:t>
            </a:r>
            <a:r>
              <a:rPr lang="en-US" dirty="0" smtClean="0"/>
              <a:t>, do not know their Maker; of murders of children, destroyers of God’s image (procurers of abortion).”                                                    		</a:t>
            </a:r>
            <a:r>
              <a:rPr lang="en-US" dirty="0" err="1" smtClean="0"/>
              <a:t>Didache</a:t>
            </a:r>
            <a:r>
              <a:rPr lang="en-US" dirty="0" smtClean="0"/>
              <a:t> 80-120 AD.</a:t>
            </a:r>
          </a:p>
          <a:p>
            <a:endParaRPr lang="en-US" dirty="0"/>
          </a:p>
          <a:p>
            <a:endParaRPr lang="en-US" dirty="0"/>
          </a:p>
        </p:txBody>
      </p:sp>
    </p:spTree>
    <p:extLst>
      <p:ext uri="{BB962C8B-B14F-4D97-AF65-F5344CB8AC3E}">
        <p14:creationId xmlns:p14="http://schemas.microsoft.com/office/powerpoint/2010/main" val="107421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sz="4000" b="1" dirty="0"/>
              <a:t>Principles of Catholic Social </a:t>
            </a:r>
            <a:r>
              <a:rPr lang="en-US" sz="4000" b="1" dirty="0" smtClean="0"/>
              <a:t>Thought</a:t>
            </a:r>
            <a:endParaRPr lang="en-US" sz="4000" b="1" dirty="0"/>
          </a:p>
        </p:txBody>
      </p:sp>
      <p:sp>
        <p:nvSpPr>
          <p:cNvPr id="33795" name="Rectangle 3"/>
          <p:cNvSpPr>
            <a:spLocks noGrp="1" noChangeArrowheads="1"/>
          </p:cNvSpPr>
          <p:nvPr>
            <p:ph idx="1"/>
          </p:nvPr>
        </p:nvSpPr>
        <p:spPr/>
        <p:txBody>
          <a:bodyPr/>
          <a:lstStyle/>
          <a:p>
            <a:pPr algn="ctr">
              <a:buFont typeface="Wingdings" pitchFamily="2" charset="2"/>
              <a:buNone/>
            </a:pPr>
            <a:r>
              <a:rPr lang="en-US" b="1" dirty="0"/>
              <a:t>	(1) Dignity of the Human Person</a:t>
            </a:r>
            <a:endParaRPr lang="en-US" dirty="0"/>
          </a:p>
          <a:p>
            <a:pPr algn="ctr">
              <a:buFont typeface="Wingdings" pitchFamily="2" charset="2"/>
              <a:buNone/>
            </a:pPr>
            <a:r>
              <a:rPr lang="en-US" b="1" dirty="0"/>
              <a:t>	(2) Principle of Participation</a:t>
            </a:r>
          </a:p>
          <a:p>
            <a:pPr algn="ctr">
              <a:buFont typeface="Wingdings" pitchFamily="2" charset="2"/>
              <a:buNone/>
            </a:pPr>
            <a:r>
              <a:rPr lang="en-US" b="1" dirty="0"/>
              <a:t>	(3) Principle of the Common Good</a:t>
            </a:r>
            <a:endParaRPr lang="en-US" dirty="0"/>
          </a:p>
          <a:p>
            <a:pPr algn="ctr">
              <a:buFont typeface="Wingdings" pitchFamily="2" charset="2"/>
              <a:buNone/>
            </a:pPr>
            <a:r>
              <a:rPr lang="en-US" b="1" dirty="0"/>
              <a:t>	(4) The Universal Destination of Goods</a:t>
            </a:r>
            <a:r>
              <a:rPr lang="en-US" dirty="0"/>
              <a:t> </a:t>
            </a:r>
          </a:p>
          <a:p>
            <a:pPr algn="ctr">
              <a:buFont typeface="Wingdings" pitchFamily="2" charset="2"/>
              <a:buNone/>
            </a:pPr>
            <a:r>
              <a:rPr lang="en-US" b="1" dirty="0"/>
              <a:t>	(5) Preferential Option for the Poor</a:t>
            </a:r>
            <a:endParaRPr lang="en-US" dirty="0"/>
          </a:p>
          <a:p>
            <a:pPr algn="ctr">
              <a:buFont typeface="Wingdings" pitchFamily="2" charset="2"/>
              <a:buNone/>
            </a:pPr>
            <a:r>
              <a:rPr lang="en-US" b="1" dirty="0"/>
              <a:t>	(6) The Principle of Subsidiarity</a:t>
            </a:r>
            <a:r>
              <a:rPr lang="en-US" dirty="0"/>
              <a:t> </a:t>
            </a:r>
          </a:p>
          <a:p>
            <a:pPr algn="ctr">
              <a:buFont typeface="Wingdings" pitchFamily="2" charset="2"/>
              <a:buNone/>
            </a:pPr>
            <a:r>
              <a:rPr lang="en-US" b="1" dirty="0"/>
              <a:t>	(7) The Principle of Solidarity</a:t>
            </a:r>
          </a:p>
        </p:txBody>
      </p:sp>
    </p:spTree>
    <p:extLst>
      <p:ext uri="{BB962C8B-B14F-4D97-AF65-F5344CB8AC3E}">
        <p14:creationId xmlns:p14="http://schemas.microsoft.com/office/powerpoint/2010/main" val="1350352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90600"/>
          </a:xfrm>
        </p:spPr>
        <p:txBody>
          <a:bodyPr>
            <a:normAutofit/>
          </a:bodyPr>
          <a:lstStyle/>
          <a:p>
            <a:r>
              <a:rPr lang="en-US" sz="2400" dirty="0" smtClean="0"/>
              <a:t>Three “Visions”: Neoclassical Economics, Marxism and CST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0419218"/>
              </p:ext>
            </p:extLst>
          </p:nvPr>
        </p:nvGraphicFramePr>
        <p:xfrm>
          <a:off x="633046" y="445476"/>
          <a:ext cx="10972800" cy="5580186"/>
        </p:xfrm>
        <a:graphic>
          <a:graphicData uri="http://schemas.openxmlformats.org/drawingml/2006/table">
            <a:tbl>
              <a:tblPr firstRow="1" bandRow="1">
                <a:tableStyleId>{5C22544A-7EE6-4342-B048-85BDC9FD1C3A}</a:tableStyleId>
              </a:tblPr>
              <a:tblGrid>
                <a:gridCol w="1625600"/>
                <a:gridCol w="3251200"/>
                <a:gridCol w="3048000"/>
                <a:gridCol w="3048000"/>
              </a:tblGrid>
              <a:tr h="321914">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a:latin typeface="Calibri"/>
                          <a:ea typeface="Calibri"/>
                          <a:cs typeface="Times New Roman"/>
                        </a:rPr>
                        <a:t>Neoclassical Economics</a:t>
                      </a:r>
                    </a:p>
                  </a:txBody>
                  <a:tcPr marT="0" marB="0"/>
                </a:tc>
                <a:tc>
                  <a:txBody>
                    <a:bodyPr/>
                    <a:lstStyle/>
                    <a:p>
                      <a:pPr marL="0" marR="0">
                        <a:lnSpc>
                          <a:spcPct val="115000"/>
                        </a:lnSpc>
                        <a:spcBef>
                          <a:spcPts val="0"/>
                        </a:spcBef>
                        <a:spcAft>
                          <a:spcPts val="0"/>
                        </a:spcAft>
                      </a:pPr>
                      <a:r>
                        <a:rPr lang="en-US" sz="1600" dirty="0">
                          <a:latin typeface="Calibri"/>
                          <a:ea typeface="Calibri"/>
                          <a:cs typeface="Times New Roman"/>
                        </a:rPr>
                        <a:t>Marxism</a:t>
                      </a:r>
                    </a:p>
                  </a:txBody>
                  <a:tcPr marT="0" marB="0"/>
                </a:tc>
                <a:tc>
                  <a:txBody>
                    <a:bodyPr/>
                    <a:lstStyle/>
                    <a:p>
                      <a:pPr marL="0" marR="0">
                        <a:lnSpc>
                          <a:spcPct val="115000"/>
                        </a:lnSpc>
                        <a:spcBef>
                          <a:spcPts val="0"/>
                        </a:spcBef>
                        <a:spcAft>
                          <a:spcPts val="0"/>
                        </a:spcAft>
                      </a:pPr>
                      <a:r>
                        <a:rPr lang="en-US" sz="1600" dirty="0">
                          <a:latin typeface="Calibri"/>
                          <a:ea typeface="Calibri"/>
                          <a:cs typeface="Times New Roman"/>
                        </a:rPr>
                        <a:t>Catholic </a:t>
                      </a:r>
                      <a:r>
                        <a:rPr lang="en-US" sz="1600" dirty="0" smtClean="0">
                          <a:latin typeface="Calibri"/>
                          <a:ea typeface="Calibri"/>
                          <a:cs typeface="Times New Roman"/>
                        </a:rPr>
                        <a:t>Social Thought</a:t>
                      </a:r>
                      <a:endParaRPr lang="en-US" sz="1600" dirty="0">
                        <a:latin typeface="Calibri"/>
                        <a:ea typeface="Calibri"/>
                        <a:cs typeface="Times New Roman"/>
                      </a:endParaRPr>
                    </a:p>
                  </a:txBody>
                  <a:tcPr marT="0" marB="0"/>
                </a:tc>
              </a:tr>
              <a:tr h="746413">
                <a:tc>
                  <a:txBody>
                    <a:bodyPr/>
                    <a:lstStyle/>
                    <a:p>
                      <a:pPr marL="0" marR="0">
                        <a:lnSpc>
                          <a:spcPct val="115000"/>
                        </a:lnSpc>
                        <a:spcBef>
                          <a:spcPts val="0"/>
                        </a:spcBef>
                        <a:spcAft>
                          <a:spcPts val="0"/>
                        </a:spcAft>
                      </a:pPr>
                      <a:r>
                        <a:rPr lang="en-US" sz="1600">
                          <a:latin typeface="Calibri"/>
                          <a:ea typeface="Calibri"/>
                          <a:cs typeface="Times New Roman"/>
                        </a:rPr>
                        <a:t>Human Nature</a:t>
                      </a:r>
                    </a:p>
                  </a:txBody>
                  <a:tcPr marT="0" marB="0"/>
                </a:tc>
                <a:tc>
                  <a:txBody>
                    <a:bodyPr/>
                    <a:lstStyle/>
                    <a:p>
                      <a:pPr marL="0" marR="0">
                        <a:lnSpc>
                          <a:spcPct val="115000"/>
                        </a:lnSpc>
                        <a:spcBef>
                          <a:spcPts val="0"/>
                        </a:spcBef>
                        <a:spcAft>
                          <a:spcPts val="0"/>
                        </a:spcAft>
                      </a:pPr>
                      <a:r>
                        <a:rPr lang="en-US" sz="1600" dirty="0">
                          <a:latin typeface="Calibri"/>
                          <a:ea typeface="Calibri"/>
                          <a:cs typeface="Times New Roman"/>
                        </a:rPr>
                        <a:t>Autonomous Rational Economic Man</a:t>
                      </a: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“Man is totality </a:t>
                      </a:r>
                      <a:r>
                        <a:rPr lang="en-US" sz="1600" dirty="0">
                          <a:latin typeface="Calibri"/>
                          <a:ea typeface="Calibri"/>
                          <a:cs typeface="Times New Roman"/>
                        </a:rPr>
                        <a:t>of social relations”</a:t>
                      </a:r>
                    </a:p>
                  </a:txBody>
                  <a:tcPr marT="0" marB="0"/>
                </a:tc>
                <a:tc>
                  <a:txBody>
                    <a:bodyPr/>
                    <a:lstStyle/>
                    <a:p>
                      <a:pPr marL="0" marR="0">
                        <a:lnSpc>
                          <a:spcPct val="115000"/>
                        </a:lnSpc>
                        <a:spcBef>
                          <a:spcPts val="0"/>
                        </a:spcBef>
                        <a:spcAft>
                          <a:spcPts val="0"/>
                        </a:spcAft>
                      </a:pPr>
                      <a:r>
                        <a:rPr lang="en-US" sz="1600" dirty="0">
                          <a:latin typeface="Calibri"/>
                          <a:ea typeface="Calibri"/>
                          <a:cs typeface="Times New Roman"/>
                        </a:rPr>
                        <a:t>Person- </a:t>
                      </a:r>
                      <a:r>
                        <a:rPr lang="en-US" sz="1600" dirty="0" smtClean="0">
                          <a:latin typeface="Calibri"/>
                          <a:ea typeface="Calibri"/>
                          <a:cs typeface="Times New Roman"/>
                        </a:rPr>
                        <a:t>unique </a:t>
                      </a:r>
                      <a:r>
                        <a:rPr lang="en-US" sz="1600" dirty="0">
                          <a:latin typeface="Calibri"/>
                          <a:ea typeface="Calibri"/>
                          <a:cs typeface="Times New Roman"/>
                        </a:rPr>
                        <a:t>individual with social </a:t>
                      </a:r>
                      <a:r>
                        <a:rPr lang="en-US" sz="1600" dirty="0" smtClean="0">
                          <a:latin typeface="Calibri"/>
                          <a:ea typeface="Calibri"/>
                          <a:cs typeface="Times New Roman"/>
                        </a:rPr>
                        <a:t>nature (</a:t>
                      </a:r>
                      <a:r>
                        <a:rPr lang="en-US" sz="1600" i="1" dirty="0" smtClean="0">
                          <a:latin typeface="Calibri"/>
                          <a:ea typeface="Calibri"/>
                          <a:cs typeface="Times New Roman"/>
                        </a:rPr>
                        <a:t>Imago </a:t>
                      </a:r>
                      <a:r>
                        <a:rPr lang="en-US" sz="1600" i="1" dirty="0" err="1" smtClean="0">
                          <a:latin typeface="Calibri"/>
                          <a:ea typeface="Calibri"/>
                          <a:cs typeface="Times New Roman"/>
                        </a:rPr>
                        <a:t>dei</a:t>
                      </a:r>
                      <a:r>
                        <a:rPr lang="en-US" sz="1600" i="1" dirty="0" smtClean="0">
                          <a:latin typeface="Calibri"/>
                          <a:ea typeface="Calibri"/>
                          <a:cs typeface="Times New Roman"/>
                        </a:rPr>
                        <a:t>): Reason, free will and social nature</a:t>
                      </a:r>
                      <a:endParaRPr lang="en-US" sz="1600" i="1" dirty="0">
                        <a:latin typeface="Calibri"/>
                        <a:ea typeface="Calibri"/>
                        <a:cs typeface="Times New Roman"/>
                      </a:endParaRPr>
                    </a:p>
                  </a:txBody>
                  <a:tcPr marT="0" marB="0"/>
                </a:tc>
              </a:tr>
              <a:tr h="321914">
                <a:tc>
                  <a:txBody>
                    <a:bodyPr/>
                    <a:lstStyle/>
                    <a:p>
                      <a:pPr marL="0" marR="0">
                        <a:lnSpc>
                          <a:spcPct val="115000"/>
                        </a:lnSpc>
                        <a:spcBef>
                          <a:spcPts val="0"/>
                        </a:spcBef>
                        <a:spcAft>
                          <a:spcPts val="0"/>
                        </a:spcAft>
                      </a:pPr>
                      <a:r>
                        <a:rPr lang="en-US" sz="1600">
                          <a:latin typeface="Calibri"/>
                          <a:ea typeface="Calibri"/>
                          <a:cs typeface="Times New Roman"/>
                        </a:rPr>
                        <a:t>Society</a:t>
                      </a:r>
                    </a:p>
                  </a:txBody>
                  <a:tcPr marT="0" marB="0"/>
                </a:tc>
                <a:tc>
                  <a:txBody>
                    <a:bodyPr/>
                    <a:lstStyle/>
                    <a:p>
                      <a:pPr marL="0" marR="0">
                        <a:lnSpc>
                          <a:spcPct val="115000"/>
                        </a:lnSpc>
                        <a:spcBef>
                          <a:spcPts val="0"/>
                        </a:spcBef>
                        <a:spcAft>
                          <a:spcPts val="0"/>
                        </a:spcAft>
                      </a:pPr>
                      <a:r>
                        <a:rPr lang="en-US" sz="1600" dirty="0">
                          <a:latin typeface="Calibri"/>
                          <a:ea typeface="Calibri"/>
                          <a:cs typeface="Times New Roman"/>
                        </a:rPr>
                        <a:t>Mechanistic</a:t>
                      </a:r>
                    </a:p>
                  </a:txBody>
                  <a:tcPr marT="0" marB="0"/>
                </a:tc>
                <a:tc>
                  <a:txBody>
                    <a:bodyPr/>
                    <a:lstStyle/>
                    <a:p>
                      <a:pPr marL="0" marR="0">
                        <a:lnSpc>
                          <a:spcPct val="115000"/>
                        </a:lnSpc>
                        <a:spcBef>
                          <a:spcPts val="0"/>
                        </a:spcBef>
                        <a:spcAft>
                          <a:spcPts val="0"/>
                        </a:spcAft>
                      </a:pPr>
                      <a:r>
                        <a:rPr lang="en-US" sz="1600" dirty="0">
                          <a:latin typeface="Calibri"/>
                          <a:ea typeface="Calibri"/>
                          <a:cs typeface="Times New Roman"/>
                        </a:rPr>
                        <a:t>Organic</a:t>
                      </a:r>
                    </a:p>
                  </a:txBody>
                  <a:tcPr marT="0" marB="0"/>
                </a:tc>
                <a:tc>
                  <a:txBody>
                    <a:bodyPr/>
                    <a:lstStyle/>
                    <a:p>
                      <a:pPr marL="0" marR="0">
                        <a:lnSpc>
                          <a:spcPct val="115000"/>
                        </a:lnSpc>
                        <a:spcBef>
                          <a:spcPts val="0"/>
                        </a:spcBef>
                        <a:spcAft>
                          <a:spcPts val="0"/>
                        </a:spcAft>
                      </a:pPr>
                      <a:r>
                        <a:rPr lang="en-US" sz="1600">
                          <a:latin typeface="Calibri"/>
                          <a:ea typeface="Calibri"/>
                          <a:cs typeface="Times New Roman"/>
                        </a:rPr>
                        <a:t>Process</a:t>
                      </a:r>
                    </a:p>
                  </a:txBody>
                  <a:tcPr marT="0" marB="0"/>
                </a:tc>
              </a:tr>
              <a:tr h="321914">
                <a:tc>
                  <a:txBody>
                    <a:bodyPr/>
                    <a:lstStyle/>
                    <a:p>
                      <a:pPr marL="0" marR="0">
                        <a:lnSpc>
                          <a:spcPct val="115000"/>
                        </a:lnSpc>
                        <a:spcBef>
                          <a:spcPts val="0"/>
                        </a:spcBef>
                        <a:spcAft>
                          <a:spcPts val="0"/>
                        </a:spcAft>
                      </a:pPr>
                      <a:r>
                        <a:rPr lang="en-US" sz="1600">
                          <a:latin typeface="Calibri"/>
                          <a:ea typeface="Calibri"/>
                          <a:cs typeface="Times New Roman"/>
                        </a:rPr>
                        <a:t>Value</a:t>
                      </a:r>
                    </a:p>
                  </a:txBody>
                  <a:tcPr marT="0" marB="0"/>
                </a:tc>
                <a:tc>
                  <a:txBody>
                    <a:bodyPr/>
                    <a:lstStyle/>
                    <a:p>
                      <a:pPr marL="0" marR="0">
                        <a:lnSpc>
                          <a:spcPct val="115000"/>
                        </a:lnSpc>
                        <a:spcBef>
                          <a:spcPts val="0"/>
                        </a:spcBef>
                        <a:spcAft>
                          <a:spcPts val="0"/>
                        </a:spcAft>
                      </a:pPr>
                      <a:r>
                        <a:rPr lang="en-US" sz="1600">
                          <a:latin typeface="Calibri"/>
                          <a:ea typeface="Calibri"/>
                          <a:cs typeface="Times New Roman"/>
                        </a:rPr>
                        <a:t>Utility</a:t>
                      </a:r>
                    </a:p>
                  </a:txBody>
                  <a:tcPr marT="0" marB="0"/>
                </a:tc>
                <a:tc>
                  <a:txBody>
                    <a:bodyPr/>
                    <a:lstStyle/>
                    <a:p>
                      <a:pPr marL="0" marR="0">
                        <a:lnSpc>
                          <a:spcPct val="115000"/>
                        </a:lnSpc>
                        <a:spcBef>
                          <a:spcPts val="0"/>
                        </a:spcBef>
                        <a:spcAft>
                          <a:spcPts val="0"/>
                        </a:spcAft>
                      </a:pPr>
                      <a:r>
                        <a:rPr lang="en-US" sz="1600" dirty="0">
                          <a:latin typeface="Calibri"/>
                          <a:ea typeface="Calibri"/>
                          <a:cs typeface="Times New Roman"/>
                        </a:rPr>
                        <a:t>Productivity</a:t>
                      </a:r>
                    </a:p>
                  </a:txBody>
                  <a:tcPr marT="0" marB="0"/>
                </a:tc>
                <a:tc>
                  <a:txBody>
                    <a:bodyPr/>
                    <a:lstStyle/>
                    <a:p>
                      <a:pPr marL="0" marR="0">
                        <a:lnSpc>
                          <a:spcPct val="115000"/>
                        </a:lnSpc>
                        <a:spcBef>
                          <a:spcPts val="0"/>
                        </a:spcBef>
                        <a:spcAft>
                          <a:spcPts val="0"/>
                        </a:spcAft>
                      </a:pPr>
                      <a:r>
                        <a:rPr lang="en-US" sz="1600">
                          <a:latin typeface="Calibri"/>
                          <a:ea typeface="Calibri"/>
                          <a:cs typeface="Times New Roman"/>
                        </a:rPr>
                        <a:t>Union with God</a:t>
                      </a:r>
                    </a:p>
                  </a:txBody>
                  <a:tcPr marT="0" marB="0"/>
                </a:tc>
              </a:tr>
              <a:tr h="746413">
                <a:tc>
                  <a:txBody>
                    <a:bodyPr/>
                    <a:lstStyle/>
                    <a:p>
                      <a:pPr marL="0" marR="0">
                        <a:lnSpc>
                          <a:spcPct val="115000"/>
                        </a:lnSpc>
                        <a:spcBef>
                          <a:spcPts val="0"/>
                        </a:spcBef>
                        <a:spcAft>
                          <a:spcPts val="0"/>
                        </a:spcAft>
                      </a:pPr>
                      <a:r>
                        <a:rPr lang="en-US" sz="1600" dirty="0" smtClean="0">
                          <a:latin typeface="Calibri"/>
                          <a:ea typeface="Calibri"/>
                          <a:cs typeface="Times New Roman"/>
                        </a:rPr>
                        <a:t>Mode of Decision Making</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Autonomous </a:t>
                      </a:r>
                    </a:p>
                    <a:p>
                      <a:pPr marL="0" marR="0">
                        <a:lnSpc>
                          <a:spcPct val="115000"/>
                        </a:lnSpc>
                        <a:spcBef>
                          <a:spcPts val="0"/>
                        </a:spcBef>
                        <a:spcAft>
                          <a:spcPts val="0"/>
                        </a:spcAft>
                      </a:pPr>
                      <a:r>
                        <a:rPr lang="en-US" sz="1600" dirty="0" smtClean="0">
                          <a:latin typeface="Calibri"/>
                          <a:ea typeface="Calibri"/>
                          <a:cs typeface="Times New Roman"/>
                        </a:rPr>
                        <a:t>Rational Calculus</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Collective Rationality/ Authority</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Prudential Judgment</a:t>
                      </a:r>
                      <a:endParaRPr lang="en-US" sz="1600" dirty="0">
                        <a:latin typeface="Calibri"/>
                        <a:ea typeface="Calibri"/>
                        <a:cs typeface="Times New Roman"/>
                      </a:endParaRPr>
                    </a:p>
                  </a:txBody>
                  <a:tcPr marT="0" marB="0"/>
                </a:tc>
              </a:tr>
              <a:tr h="321914">
                <a:tc>
                  <a:txBody>
                    <a:bodyPr/>
                    <a:lstStyle/>
                    <a:p>
                      <a:pPr marL="0" marR="0">
                        <a:lnSpc>
                          <a:spcPct val="115000"/>
                        </a:lnSpc>
                        <a:spcBef>
                          <a:spcPts val="0"/>
                        </a:spcBef>
                        <a:spcAft>
                          <a:spcPts val="0"/>
                        </a:spcAft>
                      </a:pPr>
                      <a:r>
                        <a:rPr lang="en-US" sz="1600" dirty="0" smtClean="0">
                          <a:latin typeface="Calibri"/>
                          <a:ea typeface="Calibri"/>
                          <a:cs typeface="Times New Roman"/>
                        </a:rPr>
                        <a:t>Rationality</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a:latin typeface="Calibri"/>
                          <a:ea typeface="Calibri"/>
                          <a:cs typeface="Times New Roman"/>
                        </a:rPr>
                        <a:t>Self-Interest</a:t>
                      </a:r>
                    </a:p>
                  </a:txBody>
                  <a:tcPr marT="0" marB="0"/>
                </a:tc>
                <a:tc>
                  <a:txBody>
                    <a:bodyPr/>
                    <a:lstStyle/>
                    <a:p>
                      <a:pPr marL="0" marR="0">
                        <a:lnSpc>
                          <a:spcPct val="115000"/>
                        </a:lnSpc>
                        <a:spcBef>
                          <a:spcPts val="0"/>
                        </a:spcBef>
                        <a:spcAft>
                          <a:spcPts val="0"/>
                        </a:spcAft>
                      </a:pPr>
                      <a:r>
                        <a:rPr lang="en-US" sz="1600" dirty="0">
                          <a:latin typeface="Calibri"/>
                          <a:ea typeface="Calibri"/>
                          <a:cs typeface="Times New Roman"/>
                        </a:rPr>
                        <a:t>Collective Interest</a:t>
                      </a: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Solidarity</a:t>
                      </a:r>
                      <a:endParaRPr lang="en-US" sz="1600" dirty="0">
                        <a:latin typeface="Calibri"/>
                        <a:ea typeface="Calibri"/>
                        <a:cs typeface="Times New Roman"/>
                      </a:endParaRPr>
                    </a:p>
                  </a:txBody>
                  <a:tcPr marT="0" marB="0"/>
                </a:tc>
              </a:tr>
              <a:tr h="353317">
                <a:tc>
                  <a:txBody>
                    <a:bodyPr/>
                    <a:lstStyle/>
                    <a:p>
                      <a:pPr marL="0" marR="0">
                        <a:lnSpc>
                          <a:spcPct val="115000"/>
                        </a:lnSpc>
                        <a:spcBef>
                          <a:spcPts val="0"/>
                        </a:spcBef>
                        <a:spcAft>
                          <a:spcPts val="0"/>
                        </a:spcAft>
                      </a:pPr>
                      <a:r>
                        <a:rPr lang="en-US" sz="1600" smtClean="0">
                          <a:latin typeface="Calibri"/>
                          <a:ea typeface="Calibri"/>
                          <a:cs typeface="Times New Roman"/>
                        </a:rPr>
                        <a:t>Happiness</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Consumption</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Freedom</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Gift of Self</a:t>
                      </a:r>
                      <a:endParaRPr lang="en-US" sz="1600" dirty="0">
                        <a:latin typeface="Calibri"/>
                        <a:ea typeface="Calibri"/>
                        <a:cs typeface="Times New Roman"/>
                      </a:endParaRPr>
                    </a:p>
                  </a:txBody>
                  <a:tcPr marT="0" marB="0"/>
                </a:tc>
              </a:tr>
              <a:tr h="550985">
                <a:tc>
                  <a:txBody>
                    <a:bodyPr/>
                    <a:lstStyle/>
                    <a:p>
                      <a:pPr marL="0" marR="0">
                        <a:lnSpc>
                          <a:spcPct val="115000"/>
                        </a:lnSpc>
                        <a:spcBef>
                          <a:spcPts val="0"/>
                        </a:spcBef>
                        <a:spcAft>
                          <a:spcPts val="0"/>
                        </a:spcAft>
                      </a:pPr>
                      <a:r>
                        <a:rPr lang="en-US" sz="1600">
                          <a:latin typeface="Calibri"/>
                          <a:ea typeface="Calibri"/>
                          <a:cs typeface="Times New Roman"/>
                        </a:rPr>
                        <a:t>Common Good</a:t>
                      </a:r>
                    </a:p>
                  </a:txBody>
                  <a:tcPr marT="0" marB="0"/>
                </a:tc>
                <a:tc>
                  <a:txBody>
                    <a:bodyPr/>
                    <a:lstStyle/>
                    <a:p>
                      <a:pPr marL="0" marR="0">
                        <a:lnSpc>
                          <a:spcPct val="115000"/>
                        </a:lnSpc>
                        <a:spcBef>
                          <a:spcPts val="0"/>
                        </a:spcBef>
                        <a:spcAft>
                          <a:spcPts val="0"/>
                        </a:spcAft>
                      </a:pPr>
                      <a:r>
                        <a:rPr lang="en-US" sz="1600">
                          <a:latin typeface="Calibri"/>
                          <a:ea typeface="Calibri"/>
                          <a:cs typeface="Times New Roman"/>
                        </a:rPr>
                        <a:t>Total of individual goods</a:t>
                      </a:r>
                    </a:p>
                  </a:txBody>
                  <a:tcPr marT="0" marB="0"/>
                </a:tc>
                <a:tc>
                  <a:txBody>
                    <a:bodyPr/>
                    <a:lstStyle/>
                    <a:p>
                      <a:pPr marL="0" marR="0">
                        <a:lnSpc>
                          <a:spcPct val="115000"/>
                        </a:lnSpc>
                        <a:spcBef>
                          <a:spcPts val="0"/>
                        </a:spcBef>
                        <a:spcAft>
                          <a:spcPts val="0"/>
                        </a:spcAft>
                      </a:pPr>
                      <a:r>
                        <a:rPr lang="en-US" sz="1600" dirty="0">
                          <a:latin typeface="Calibri"/>
                          <a:ea typeface="Calibri"/>
                          <a:cs typeface="Times New Roman"/>
                        </a:rPr>
                        <a:t>Total of public or shared  goods</a:t>
                      </a:r>
                    </a:p>
                  </a:txBody>
                  <a:tcPr marT="0" marB="0"/>
                </a:tc>
                <a:tc>
                  <a:txBody>
                    <a:bodyPr/>
                    <a:lstStyle/>
                    <a:p>
                      <a:pPr marL="0" marR="0">
                        <a:lnSpc>
                          <a:spcPct val="115000"/>
                        </a:lnSpc>
                        <a:spcBef>
                          <a:spcPts val="0"/>
                        </a:spcBef>
                        <a:spcAft>
                          <a:spcPts val="0"/>
                        </a:spcAft>
                      </a:pPr>
                      <a:r>
                        <a:rPr lang="en-US" sz="1600" dirty="0">
                          <a:latin typeface="Calibri"/>
                          <a:ea typeface="Calibri"/>
                          <a:cs typeface="Times New Roman"/>
                        </a:rPr>
                        <a:t>Conditions which allow authentic human development</a:t>
                      </a:r>
                    </a:p>
                  </a:txBody>
                  <a:tcPr marT="0" marB="0"/>
                </a:tc>
              </a:tr>
              <a:tr h="321914">
                <a:tc>
                  <a:txBody>
                    <a:bodyPr/>
                    <a:lstStyle/>
                    <a:p>
                      <a:pPr marL="0" marR="0">
                        <a:lnSpc>
                          <a:spcPct val="115000"/>
                        </a:lnSpc>
                        <a:spcBef>
                          <a:spcPts val="0"/>
                        </a:spcBef>
                        <a:spcAft>
                          <a:spcPts val="0"/>
                        </a:spcAft>
                      </a:pPr>
                      <a:r>
                        <a:rPr lang="en-US" sz="1600" dirty="0" smtClean="0">
                          <a:latin typeface="Calibri"/>
                          <a:ea typeface="Calibri"/>
                          <a:cs typeface="Times New Roman"/>
                        </a:rPr>
                        <a:t>Environment</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a:latin typeface="Calibri"/>
                          <a:ea typeface="Calibri"/>
                          <a:cs typeface="Times New Roman"/>
                        </a:rPr>
                        <a:t>Individual exploitation</a:t>
                      </a:r>
                    </a:p>
                  </a:txBody>
                  <a:tcPr marT="0" marB="0"/>
                </a:tc>
                <a:tc>
                  <a:txBody>
                    <a:bodyPr/>
                    <a:lstStyle/>
                    <a:p>
                      <a:pPr marL="0" marR="0">
                        <a:lnSpc>
                          <a:spcPct val="115000"/>
                        </a:lnSpc>
                        <a:spcBef>
                          <a:spcPts val="0"/>
                        </a:spcBef>
                        <a:spcAft>
                          <a:spcPts val="0"/>
                        </a:spcAft>
                      </a:pPr>
                      <a:r>
                        <a:rPr lang="en-US" sz="1600">
                          <a:latin typeface="Calibri"/>
                          <a:ea typeface="Calibri"/>
                          <a:cs typeface="Times New Roman"/>
                        </a:rPr>
                        <a:t>Group exploitation</a:t>
                      </a:r>
                    </a:p>
                  </a:txBody>
                  <a:tcPr marT="0" marB="0"/>
                </a:tc>
                <a:tc>
                  <a:txBody>
                    <a:bodyPr/>
                    <a:lstStyle/>
                    <a:p>
                      <a:pPr marL="0" marR="0">
                        <a:lnSpc>
                          <a:spcPct val="115000"/>
                        </a:lnSpc>
                        <a:spcBef>
                          <a:spcPts val="0"/>
                        </a:spcBef>
                        <a:spcAft>
                          <a:spcPts val="0"/>
                        </a:spcAft>
                      </a:pPr>
                      <a:r>
                        <a:rPr lang="en-US" sz="1600" dirty="0">
                          <a:latin typeface="Calibri"/>
                          <a:ea typeface="Calibri"/>
                          <a:cs typeface="Times New Roman"/>
                        </a:rPr>
                        <a:t>Stewardship</a:t>
                      </a:r>
                    </a:p>
                  </a:txBody>
                  <a:tcPr marT="0" marB="0"/>
                </a:tc>
              </a:tr>
              <a:tr h="592486">
                <a:tc>
                  <a:txBody>
                    <a:bodyPr/>
                    <a:lstStyle/>
                    <a:p>
                      <a:pPr marL="0" marR="0">
                        <a:lnSpc>
                          <a:spcPct val="115000"/>
                        </a:lnSpc>
                        <a:spcBef>
                          <a:spcPts val="0"/>
                        </a:spcBef>
                        <a:spcAft>
                          <a:spcPts val="0"/>
                        </a:spcAft>
                      </a:pPr>
                      <a:r>
                        <a:rPr lang="en-US" sz="1600" dirty="0">
                          <a:latin typeface="Calibri"/>
                          <a:ea typeface="Calibri"/>
                          <a:cs typeface="Times New Roman"/>
                        </a:rPr>
                        <a:t>State</a:t>
                      </a:r>
                    </a:p>
                  </a:txBody>
                  <a:tcPr marT="0" marB="0"/>
                </a:tc>
                <a:tc>
                  <a:txBody>
                    <a:bodyPr/>
                    <a:lstStyle/>
                    <a:p>
                      <a:pPr marL="0" marR="0">
                        <a:lnSpc>
                          <a:spcPct val="115000"/>
                        </a:lnSpc>
                        <a:spcBef>
                          <a:spcPts val="0"/>
                        </a:spcBef>
                        <a:spcAft>
                          <a:spcPts val="0"/>
                        </a:spcAft>
                      </a:pPr>
                      <a:r>
                        <a:rPr lang="en-US" sz="1600">
                          <a:latin typeface="Calibri"/>
                          <a:ea typeface="Calibri"/>
                          <a:cs typeface="Times New Roman"/>
                        </a:rPr>
                        <a:t>Minimalist-Law &amp; order and protection of property rights</a:t>
                      </a:r>
                    </a:p>
                  </a:txBody>
                  <a:tcPr marT="0" marB="0"/>
                </a:tc>
                <a:tc>
                  <a:txBody>
                    <a:bodyPr/>
                    <a:lstStyle/>
                    <a:p>
                      <a:pPr marL="0" marR="0">
                        <a:lnSpc>
                          <a:spcPct val="115000"/>
                        </a:lnSpc>
                        <a:spcBef>
                          <a:spcPts val="0"/>
                        </a:spcBef>
                        <a:spcAft>
                          <a:spcPts val="0"/>
                        </a:spcAft>
                      </a:pPr>
                      <a:r>
                        <a:rPr lang="en-US" sz="1600">
                          <a:latin typeface="Calibri"/>
                          <a:ea typeface="Calibri"/>
                          <a:cs typeface="Times New Roman"/>
                        </a:rPr>
                        <a:t>Ownership and control of means of production</a:t>
                      </a:r>
                    </a:p>
                  </a:txBody>
                  <a:tcPr marT="0" marB="0"/>
                </a:tc>
                <a:tc>
                  <a:txBody>
                    <a:bodyPr/>
                    <a:lstStyle/>
                    <a:p>
                      <a:pPr marL="0" marR="0">
                        <a:lnSpc>
                          <a:spcPct val="115000"/>
                        </a:lnSpc>
                        <a:spcBef>
                          <a:spcPts val="0"/>
                        </a:spcBef>
                        <a:spcAft>
                          <a:spcPts val="0"/>
                        </a:spcAft>
                      </a:pPr>
                      <a:r>
                        <a:rPr lang="en-US" sz="1600" dirty="0" err="1">
                          <a:latin typeface="Calibri"/>
                          <a:ea typeface="Calibri"/>
                          <a:cs typeface="Times New Roman"/>
                        </a:rPr>
                        <a:t>Subsidiarity</a:t>
                      </a:r>
                      <a:endParaRPr lang="en-US" sz="1600" dirty="0">
                        <a:latin typeface="Calibri"/>
                        <a:ea typeface="Calibri"/>
                        <a:cs typeface="Times New Roman"/>
                      </a:endParaRPr>
                    </a:p>
                  </a:txBody>
                  <a:tcPr marT="0" marB="0"/>
                </a:tc>
              </a:tr>
              <a:tr h="447578">
                <a:tc>
                  <a:txBody>
                    <a:bodyPr/>
                    <a:lstStyle/>
                    <a:p>
                      <a:pPr marL="0" marR="0">
                        <a:lnSpc>
                          <a:spcPct val="115000"/>
                        </a:lnSpc>
                        <a:spcBef>
                          <a:spcPts val="0"/>
                        </a:spcBef>
                        <a:spcAft>
                          <a:spcPts val="0"/>
                        </a:spcAft>
                      </a:pPr>
                      <a:r>
                        <a:rPr lang="en-US" sz="1600" dirty="0" smtClean="0">
                          <a:latin typeface="Calibri"/>
                          <a:ea typeface="Calibri"/>
                          <a:cs typeface="Times New Roman"/>
                        </a:rPr>
                        <a:t>Wealth</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Assets that yield an income</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Assets that assist in production</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God and man as co-creators</a:t>
                      </a:r>
                      <a:endParaRPr lang="en-US" sz="1600" dirty="0">
                        <a:latin typeface="Calibri"/>
                        <a:ea typeface="Calibri"/>
                        <a:cs typeface="Times New Roman"/>
                      </a:endParaRPr>
                    </a:p>
                  </a:txBody>
                  <a:tcPr marT="0" marB="0"/>
                </a:tc>
              </a:tr>
              <a:tr h="455099">
                <a:tc>
                  <a:txBody>
                    <a:bodyPr/>
                    <a:lstStyle/>
                    <a:p>
                      <a:pPr marL="0" marR="0">
                        <a:lnSpc>
                          <a:spcPct val="115000"/>
                        </a:lnSpc>
                        <a:spcBef>
                          <a:spcPts val="0"/>
                        </a:spcBef>
                        <a:spcAft>
                          <a:spcPts val="0"/>
                        </a:spcAft>
                      </a:pPr>
                      <a:r>
                        <a:rPr lang="en-US" sz="1600" dirty="0" smtClean="0">
                          <a:latin typeface="Calibri"/>
                          <a:ea typeface="Calibri"/>
                          <a:cs typeface="Times New Roman"/>
                        </a:rPr>
                        <a:t>Poverty</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Flawed Character Theory</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Structural/Discrimination</a:t>
                      </a:r>
                      <a:endParaRPr lang="en-US" sz="1600" dirty="0">
                        <a:latin typeface="Calibri"/>
                        <a:ea typeface="Calibri"/>
                        <a:cs typeface="Times New Roman"/>
                      </a:endParaRPr>
                    </a:p>
                  </a:txBody>
                  <a:tcPr marT="0" marB="0"/>
                </a:tc>
                <a:tc>
                  <a:txBody>
                    <a:bodyPr/>
                    <a:lstStyle/>
                    <a:p>
                      <a:pPr marL="0" marR="0">
                        <a:lnSpc>
                          <a:spcPct val="115000"/>
                        </a:lnSpc>
                        <a:spcBef>
                          <a:spcPts val="0"/>
                        </a:spcBef>
                        <a:spcAft>
                          <a:spcPts val="0"/>
                        </a:spcAft>
                      </a:pPr>
                      <a:r>
                        <a:rPr lang="en-US" sz="1600" dirty="0" smtClean="0">
                          <a:latin typeface="Calibri"/>
                          <a:ea typeface="Calibri"/>
                          <a:cs typeface="Times New Roman"/>
                        </a:rPr>
                        <a:t>Exclusion</a:t>
                      </a:r>
                      <a:endParaRPr lang="en-US" sz="1600" dirty="0">
                        <a:latin typeface="Calibri"/>
                        <a:ea typeface="Calibri"/>
                        <a:cs typeface="Times New Roman"/>
                      </a:endParaRPr>
                    </a:p>
                  </a:txBody>
                  <a:tcPr marT="0" marB="0"/>
                </a:tc>
              </a:tr>
            </a:tbl>
          </a:graphicData>
        </a:graphic>
      </p:graphicFrame>
    </p:spTree>
    <p:extLst>
      <p:ext uri="{BB962C8B-B14F-4D97-AF65-F5344CB8AC3E}">
        <p14:creationId xmlns:p14="http://schemas.microsoft.com/office/powerpoint/2010/main" val="2939987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 view of Wealth</a:t>
            </a:r>
            <a:endParaRPr lang="en-US" dirty="0"/>
          </a:p>
        </p:txBody>
      </p:sp>
      <p:sp>
        <p:nvSpPr>
          <p:cNvPr id="3" name="Content Placeholder 2"/>
          <p:cNvSpPr>
            <a:spLocks noGrp="1"/>
          </p:cNvSpPr>
          <p:nvPr>
            <p:ph idx="1"/>
          </p:nvPr>
        </p:nvSpPr>
        <p:spPr/>
        <p:txBody>
          <a:bodyPr/>
          <a:lstStyle/>
          <a:p>
            <a:r>
              <a:rPr lang="en-US" dirty="0" smtClean="0"/>
              <a:t>1. Wealth is a gift from God</a:t>
            </a:r>
          </a:p>
          <a:p>
            <a:r>
              <a:rPr lang="en-US" dirty="0" smtClean="0"/>
              <a:t>2. Wealth can distract us from true purpose (Idolatry)</a:t>
            </a:r>
          </a:p>
          <a:p>
            <a:r>
              <a:rPr lang="en-US" dirty="0" smtClean="0"/>
              <a:t>3. God’s gift needs to be shared by all</a:t>
            </a:r>
          </a:p>
          <a:p>
            <a:r>
              <a:rPr lang="en-US" dirty="0" smtClean="0"/>
              <a:t>4. Moral obligations adhere to creation and use of wealth</a:t>
            </a:r>
          </a:p>
          <a:p>
            <a:r>
              <a:rPr lang="en-US" dirty="0" smtClean="0"/>
              <a:t>5. Material riches are subservient to heavenly riches</a:t>
            </a:r>
            <a:endParaRPr lang="en-US" dirty="0"/>
          </a:p>
        </p:txBody>
      </p:sp>
    </p:spTree>
    <p:extLst>
      <p:ext uri="{BB962C8B-B14F-4D97-AF65-F5344CB8AC3E}">
        <p14:creationId xmlns:p14="http://schemas.microsoft.com/office/powerpoint/2010/main" val="3841487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Broad view of Wealth and Well Being</a:t>
            </a:r>
            <a:endParaRPr lang="en-US" dirty="0"/>
          </a:p>
        </p:txBody>
      </p:sp>
      <p:sp>
        <p:nvSpPr>
          <p:cNvPr id="5" name="Content Placeholder 4"/>
          <p:cNvSpPr>
            <a:spLocks noGrp="1"/>
          </p:cNvSpPr>
          <p:nvPr>
            <p:ph sz="half" idx="1"/>
          </p:nvPr>
        </p:nvSpPr>
        <p:spPr/>
        <p:txBody>
          <a:bodyPr/>
          <a:lstStyle/>
          <a:p>
            <a:r>
              <a:rPr lang="en-US" dirty="0" smtClean="0"/>
              <a:t>Physical</a:t>
            </a:r>
          </a:p>
          <a:p>
            <a:r>
              <a:rPr lang="en-US" dirty="0" smtClean="0"/>
              <a:t>Natural</a:t>
            </a:r>
          </a:p>
          <a:p>
            <a:r>
              <a:rPr lang="en-US" dirty="0" smtClean="0"/>
              <a:t>Financial</a:t>
            </a:r>
          </a:p>
          <a:p>
            <a:r>
              <a:rPr lang="en-US" dirty="0" smtClean="0"/>
              <a:t>Political</a:t>
            </a:r>
          </a:p>
          <a:p>
            <a:r>
              <a:rPr lang="en-US" dirty="0" smtClean="0"/>
              <a:t>Social</a:t>
            </a:r>
          </a:p>
          <a:p>
            <a:r>
              <a:rPr lang="en-US" dirty="0" smtClean="0"/>
              <a:t>Spiritual and Human</a:t>
            </a:r>
            <a:endParaRPr lang="en-US" dirty="0"/>
          </a:p>
        </p:txBody>
      </p:sp>
      <p:sp>
        <p:nvSpPr>
          <p:cNvPr id="7" name="Content Placeholder 6"/>
          <p:cNvSpPr>
            <a:spLocks noGrp="1"/>
          </p:cNvSpPr>
          <p:nvPr>
            <p:ph sz="half" idx="2"/>
          </p:nvPr>
        </p:nvSpPr>
        <p:spPr/>
        <p:txBody>
          <a:bodyPr/>
          <a:lstStyle/>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615" y="1856642"/>
            <a:ext cx="5995416"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03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Wealth and Poverty </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Development of Market and non-Market based wealth</a:t>
            </a:r>
          </a:p>
          <a:p>
            <a:r>
              <a:rPr lang="en-US" dirty="0" smtClean="0"/>
              <a:t>Emphasis on human development</a:t>
            </a:r>
          </a:p>
          <a:p>
            <a:r>
              <a:rPr lang="en-US" dirty="0" smtClean="0"/>
              <a:t>Education and Health</a:t>
            </a:r>
          </a:p>
          <a:p>
            <a:pPr lvl="1"/>
            <a:r>
              <a:rPr lang="en-US" dirty="0"/>
              <a:t>Sick and Stupid is not a good anti-poverty </a:t>
            </a:r>
            <a:r>
              <a:rPr lang="en-US" dirty="0" smtClean="0"/>
              <a:t>program</a:t>
            </a:r>
          </a:p>
          <a:p>
            <a:r>
              <a:rPr lang="en-US" dirty="0" smtClean="0"/>
              <a:t>Good Governance</a:t>
            </a:r>
          </a:p>
          <a:p>
            <a:pPr lvl="1"/>
            <a:r>
              <a:rPr lang="en-US" dirty="0" smtClean="0"/>
              <a:t>You need a government that is strong enough to fulfill its necessary functions, yet does not use that power for the benefit of an elite.</a:t>
            </a:r>
          </a:p>
          <a:p>
            <a:r>
              <a:rPr lang="en-US" dirty="0" smtClean="0"/>
              <a:t>Public Investment</a:t>
            </a:r>
          </a:p>
          <a:p>
            <a:r>
              <a:rPr lang="en-US" dirty="0" smtClean="0"/>
              <a:t>Balanced Wealth (especially financial wealth)</a:t>
            </a:r>
          </a:p>
          <a:p>
            <a:r>
              <a:rPr lang="en-US" dirty="0" smtClean="0"/>
              <a:t>Wealth is always a means not an end.</a:t>
            </a:r>
          </a:p>
          <a:p>
            <a:pPr lvl="1"/>
            <a:endParaRPr lang="en-US" dirty="0" smtClean="0"/>
          </a:p>
        </p:txBody>
      </p:sp>
    </p:spTree>
    <p:extLst>
      <p:ext uri="{BB962C8B-B14F-4D97-AF65-F5344CB8AC3E}">
        <p14:creationId xmlns:p14="http://schemas.microsoft.com/office/powerpoint/2010/main" val="3960704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06877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Wealth and Poverty</a:t>
            </a:r>
            <a:endParaRPr lang="en-US" dirty="0"/>
          </a:p>
        </p:txBody>
      </p:sp>
      <p:sp>
        <p:nvSpPr>
          <p:cNvPr id="3" name="Content Placeholder 2"/>
          <p:cNvSpPr>
            <a:spLocks noGrp="1"/>
          </p:cNvSpPr>
          <p:nvPr>
            <p:ph idx="1"/>
          </p:nvPr>
        </p:nvSpPr>
        <p:spPr/>
        <p:txBody>
          <a:bodyPr/>
          <a:lstStyle/>
          <a:p>
            <a:r>
              <a:rPr lang="en-US" dirty="0" smtClean="0"/>
              <a:t>Poverty is often seen as the absence of wealth</a:t>
            </a:r>
          </a:p>
          <a:p>
            <a:r>
              <a:rPr lang="en-US" dirty="0" smtClean="0"/>
              <a:t>Wealth creation is therefore seen as essential for poverty alleviation.</a:t>
            </a:r>
          </a:p>
          <a:p>
            <a:r>
              <a:rPr lang="en-US" dirty="0" smtClean="0"/>
              <a:t>Economists for 400 years have promoted “good wealth.”</a:t>
            </a:r>
          </a:p>
          <a:p>
            <a:r>
              <a:rPr lang="en-US" dirty="0" smtClean="0"/>
              <a:t>Paradox: wealth creation does not always reduce poverty.</a:t>
            </a:r>
          </a:p>
          <a:p>
            <a:r>
              <a:rPr lang="en-US" dirty="0"/>
              <a:t>“Once profit becomes the exclusive goal, if it is produced by improper means and without the common good as its ultimate end, it risks destroying wealth and creating poverty” (CV 29</a:t>
            </a:r>
            <a:r>
              <a:rPr lang="en-US" dirty="0" smtClean="0"/>
              <a:t>). Benedict XVI</a:t>
            </a:r>
            <a:endParaRPr lang="en-US" dirty="0"/>
          </a:p>
          <a:p>
            <a:endParaRPr lang="en-US" dirty="0"/>
          </a:p>
        </p:txBody>
      </p:sp>
    </p:spTree>
    <p:extLst>
      <p:ext uri="{BB962C8B-B14F-4D97-AF65-F5344CB8AC3E}">
        <p14:creationId xmlns:p14="http://schemas.microsoft.com/office/powerpoint/2010/main" val="87357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1. Good and Bad Wealth</a:t>
            </a:r>
          </a:p>
          <a:p>
            <a:r>
              <a:rPr lang="en-US" dirty="0" smtClean="0"/>
              <a:t>2. Views of Wealth in Catholic social thought</a:t>
            </a:r>
          </a:p>
          <a:p>
            <a:r>
              <a:rPr lang="en-US" dirty="0" smtClean="0"/>
              <a:t>3. Real wealth creation and poverty alleviation</a:t>
            </a:r>
            <a:endParaRPr lang="en-US" dirty="0"/>
          </a:p>
        </p:txBody>
      </p:sp>
    </p:spTree>
    <p:extLst>
      <p:ext uri="{BB962C8B-B14F-4D97-AF65-F5344CB8AC3E}">
        <p14:creationId xmlns:p14="http://schemas.microsoft.com/office/powerpoint/2010/main" val="3891151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wealth?</a:t>
            </a:r>
            <a:endParaRPr lang="en-US" dirty="0"/>
          </a:p>
        </p:txBody>
      </p:sp>
      <p:sp>
        <p:nvSpPr>
          <p:cNvPr id="3" name="Content Placeholder 2"/>
          <p:cNvSpPr>
            <a:spLocks noGrp="1"/>
          </p:cNvSpPr>
          <p:nvPr>
            <p:ph idx="1"/>
          </p:nvPr>
        </p:nvSpPr>
        <p:spPr/>
        <p:txBody>
          <a:bodyPr>
            <a:normAutofit fontScale="92500"/>
          </a:bodyPr>
          <a:lstStyle/>
          <a:p>
            <a:r>
              <a:rPr lang="en-US" dirty="0"/>
              <a:t>“Wealth is a term overflowing with contradictions.  On the one hand, wealth holds out the promise of abundance, while on the other hand its creation is often tied to a reality of scarcity.  </a:t>
            </a:r>
            <a:endParaRPr lang="en-US" dirty="0" smtClean="0"/>
          </a:p>
          <a:p>
            <a:r>
              <a:rPr lang="en-US" dirty="0" smtClean="0"/>
              <a:t>Furthermore</a:t>
            </a:r>
            <a:r>
              <a:rPr lang="en-US" dirty="0"/>
              <a:t>, on the one hand wealth is linked to happiness and well-being, and on the other hand it, after a certain level, it bears very little correlation to either happiness or well-being.  </a:t>
            </a:r>
            <a:endParaRPr lang="en-US" dirty="0" smtClean="0"/>
          </a:p>
          <a:p>
            <a:r>
              <a:rPr lang="en-US" dirty="0" smtClean="0"/>
              <a:t>Lastly</a:t>
            </a:r>
            <a:r>
              <a:rPr lang="en-US" dirty="0"/>
              <a:t>, on the one hand, it can provide the individual with security against the uncertainties of the future and thus a certain amount of independence, yet on the other hand, wealth can be the cause of individual insecurity and dependence for those without wealth.  Such contradictions seem to call out for Harry Truman’s proverbial one-handed economist” </a:t>
            </a:r>
          </a:p>
          <a:p>
            <a:endParaRPr lang="en-US" dirty="0"/>
          </a:p>
        </p:txBody>
      </p:sp>
    </p:spTree>
    <p:extLst>
      <p:ext uri="{BB962C8B-B14F-4D97-AF65-F5344CB8AC3E}">
        <p14:creationId xmlns:p14="http://schemas.microsoft.com/office/powerpoint/2010/main" val="3187117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Wealth?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Wealth is a social category.</a:t>
            </a:r>
          </a:p>
          <a:p>
            <a:r>
              <a:rPr lang="en-US" dirty="0"/>
              <a:t>“The ideas of the ruling class are in every epoch the ruling ideas…. The ruling ideas are nothing more than the ideal expression of the dominant material relationships.” (</a:t>
            </a:r>
            <a:r>
              <a:rPr lang="en-US" i="1" dirty="0"/>
              <a:t>The German Ideology,</a:t>
            </a:r>
            <a:r>
              <a:rPr lang="en-US" dirty="0"/>
              <a:t> </a:t>
            </a:r>
            <a:r>
              <a:rPr lang="en-US" dirty="0" smtClean="0"/>
              <a:t>Marx)</a:t>
            </a:r>
          </a:p>
          <a:p>
            <a:r>
              <a:rPr lang="en-US" dirty="0" smtClean="0"/>
              <a:t>Stone Age				Flints</a:t>
            </a:r>
          </a:p>
          <a:p>
            <a:r>
              <a:rPr lang="en-US" dirty="0" smtClean="0"/>
              <a:t>Herders				Cattle</a:t>
            </a:r>
          </a:p>
          <a:p>
            <a:r>
              <a:rPr lang="en-US" dirty="0" smtClean="0"/>
              <a:t>Middle Ages			Land</a:t>
            </a:r>
          </a:p>
          <a:p>
            <a:r>
              <a:rPr lang="en-US" dirty="0" smtClean="0"/>
              <a:t>Mercantilism 			Gold, Silver and Slaves</a:t>
            </a:r>
          </a:p>
          <a:p>
            <a:r>
              <a:rPr lang="en-US" dirty="0" smtClean="0"/>
              <a:t>Industrial Revolution		Plant &amp; Equipment</a:t>
            </a:r>
          </a:p>
          <a:p>
            <a:r>
              <a:rPr lang="en-US" dirty="0" smtClean="0"/>
              <a:t>Money Manager Capitalism	Financial Assets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1926858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Where does wealth come from?</a:t>
            </a:r>
            <a:endParaRPr lang="en-US" dirty="0"/>
          </a:p>
        </p:txBody>
      </p:sp>
      <p:sp>
        <p:nvSpPr>
          <p:cNvPr id="8" name="Content Placeholder 7"/>
          <p:cNvSpPr>
            <a:spLocks noGrp="1"/>
          </p:cNvSpPr>
          <p:nvPr>
            <p:ph idx="1"/>
          </p:nvPr>
        </p:nvSpPr>
        <p:spPr/>
        <p:txBody>
          <a:bodyPr/>
          <a:lstStyle/>
          <a:p>
            <a:r>
              <a:rPr lang="en-US" dirty="0" smtClean="0"/>
              <a:t>All wealth comes from God’s gift of creation and humanities accumulated store of technical knowledge</a:t>
            </a:r>
          </a:p>
          <a:p>
            <a:r>
              <a:rPr lang="en-US" dirty="0"/>
              <a:t>The productive value of any asset always flows from its social origins and its social usage and never to the inherent productivity of the asset itself, or of the productivity attributed to the owner of the asset (Veblen 1908</a:t>
            </a:r>
            <a:r>
              <a:rPr lang="en-US" dirty="0" smtClean="0"/>
              <a:t>).</a:t>
            </a:r>
          </a:p>
          <a:p>
            <a:r>
              <a:rPr lang="en-US" dirty="0" smtClean="0"/>
              <a:t>Myth of Wealth Creators</a:t>
            </a:r>
            <a:endParaRPr lang="en-US" dirty="0"/>
          </a:p>
          <a:p>
            <a:endParaRPr lang="en-US" dirty="0"/>
          </a:p>
        </p:txBody>
      </p:sp>
    </p:spTree>
    <p:extLst>
      <p:ext uri="{BB962C8B-B14F-4D97-AF65-F5344CB8AC3E}">
        <p14:creationId xmlns:p14="http://schemas.microsoft.com/office/powerpoint/2010/main" val="2418936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Wealth: Individual and Social</a:t>
            </a:r>
            <a:endParaRPr lang="en-US" dirty="0"/>
          </a:p>
        </p:txBody>
      </p:sp>
      <p:sp>
        <p:nvSpPr>
          <p:cNvPr id="4" name="Text Placeholder 3"/>
          <p:cNvSpPr>
            <a:spLocks noGrp="1"/>
          </p:cNvSpPr>
          <p:nvPr>
            <p:ph type="body" idx="1"/>
          </p:nvPr>
        </p:nvSpPr>
        <p:spPr/>
        <p:txBody>
          <a:bodyPr/>
          <a:lstStyle/>
          <a:p>
            <a:r>
              <a:rPr lang="en-US" dirty="0"/>
              <a:t>Assets that yield </a:t>
            </a:r>
            <a:r>
              <a:rPr lang="en-US" dirty="0" smtClean="0"/>
              <a:t>an </a:t>
            </a:r>
            <a:r>
              <a:rPr lang="en-US" dirty="0"/>
              <a:t>income</a:t>
            </a:r>
            <a:r>
              <a:rPr lang="en-US" dirty="0" smtClean="0"/>
              <a:t>?</a:t>
            </a:r>
            <a:endParaRPr lang="en-US" dirty="0"/>
          </a:p>
        </p:txBody>
      </p:sp>
      <p:sp>
        <p:nvSpPr>
          <p:cNvPr id="3" name="Content Placeholder 2"/>
          <p:cNvSpPr>
            <a:spLocks noGrp="1"/>
          </p:cNvSpPr>
          <p:nvPr>
            <p:ph sz="half" idx="2"/>
          </p:nvPr>
        </p:nvSpPr>
        <p:spPr/>
        <p:txBody>
          <a:bodyPr/>
          <a:lstStyle/>
          <a:p>
            <a:r>
              <a:rPr lang="en-US" dirty="0" smtClean="0"/>
              <a:t>Characteristics:</a:t>
            </a:r>
          </a:p>
          <a:p>
            <a:pPr lvl="1"/>
            <a:r>
              <a:rPr lang="en-US" dirty="0" smtClean="0"/>
              <a:t>Scarcity</a:t>
            </a:r>
          </a:p>
          <a:p>
            <a:pPr lvl="1"/>
            <a:r>
              <a:rPr lang="en-US" dirty="0" smtClean="0"/>
              <a:t>Private</a:t>
            </a:r>
          </a:p>
          <a:p>
            <a:pPr lvl="1"/>
            <a:r>
              <a:rPr lang="en-US" dirty="0" smtClean="0"/>
              <a:t>Exclusion</a:t>
            </a:r>
          </a:p>
          <a:p>
            <a:pPr lvl="1"/>
            <a:r>
              <a:rPr lang="en-US" dirty="0" smtClean="0"/>
              <a:t>Value based on scarcity</a:t>
            </a:r>
            <a:endParaRPr lang="en-US" dirty="0"/>
          </a:p>
        </p:txBody>
      </p:sp>
      <p:sp>
        <p:nvSpPr>
          <p:cNvPr id="5" name="Text Placeholder 4"/>
          <p:cNvSpPr>
            <a:spLocks noGrp="1"/>
          </p:cNvSpPr>
          <p:nvPr>
            <p:ph type="body" sz="quarter" idx="3"/>
          </p:nvPr>
        </p:nvSpPr>
        <p:spPr/>
        <p:txBody>
          <a:bodyPr/>
          <a:lstStyle/>
          <a:p>
            <a:r>
              <a:rPr lang="en-US" dirty="0"/>
              <a:t>Assets that allow for future production</a:t>
            </a:r>
            <a:r>
              <a:rPr lang="en-US" dirty="0" smtClean="0"/>
              <a:t>?</a:t>
            </a:r>
            <a:endParaRPr lang="en-US" dirty="0"/>
          </a:p>
        </p:txBody>
      </p:sp>
      <p:sp>
        <p:nvSpPr>
          <p:cNvPr id="6" name="Content Placeholder 5"/>
          <p:cNvSpPr>
            <a:spLocks noGrp="1"/>
          </p:cNvSpPr>
          <p:nvPr>
            <p:ph sz="quarter" idx="4"/>
          </p:nvPr>
        </p:nvSpPr>
        <p:spPr/>
        <p:txBody>
          <a:bodyPr/>
          <a:lstStyle/>
          <a:p>
            <a:r>
              <a:rPr lang="en-US" dirty="0" smtClean="0"/>
              <a:t>Characteristics:</a:t>
            </a:r>
          </a:p>
          <a:p>
            <a:pPr lvl="1"/>
            <a:r>
              <a:rPr lang="en-US" dirty="0" smtClean="0"/>
              <a:t>Abundance</a:t>
            </a:r>
          </a:p>
          <a:p>
            <a:pPr lvl="1"/>
            <a:r>
              <a:rPr lang="en-US" dirty="0" smtClean="0"/>
              <a:t>Social</a:t>
            </a:r>
          </a:p>
          <a:p>
            <a:pPr lvl="1"/>
            <a:r>
              <a:rPr lang="en-US" dirty="0" smtClean="0"/>
              <a:t>Cooperation</a:t>
            </a:r>
          </a:p>
          <a:p>
            <a:pPr lvl="1"/>
            <a:r>
              <a:rPr lang="en-US" dirty="0" smtClean="0"/>
              <a:t>Value based on productivity</a:t>
            </a:r>
            <a:endParaRPr lang="en-US" dirty="0"/>
          </a:p>
        </p:txBody>
      </p:sp>
    </p:spTree>
    <p:extLst>
      <p:ext uri="{BB962C8B-B14F-4D97-AF65-F5344CB8AC3E}">
        <p14:creationId xmlns:p14="http://schemas.microsoft.com/office/powerpoint/2010/main" val="4079412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Wealth be Bad?</a:t>
            </a:r>
            <a:endParaRPr lang="en-US" dirty="0"/>
          </a:p>
        </p:txBody>
      </p:sp>
      <p:sp>
        <p:nvSpPr>
          <p:cNvPr id="3" name="Content Placeholder 2"/>
          <p:cNvSpPr>
            <a:spLocks noGrp="1"/>
          </p:cNvSpPr>
          <p:nvPr>
            <p:ph idx="1"/>
          </p:nvPr>
        </p:nvSpPr>
        <p:spPr/>
        <p:txBody>
          <a:bodyPr/>
          <a:lstStyle/>
          <a:p>
            <a:r>
              <a:rPr lang="en-US" dirty="0" smtClean="0"/>
              <a:t>Distinction between wealth creation that increases well-being and wealth capture, gain at another's expense.</a:t>
            </a:r>
          </a:p>
          <a:p>
            <a:r>
              <a:rPr lang="en-US" dirty="0" smtClean="0"/>
              <a:t>Modes of Wealth Capture:</a:t>
            </a:r>
          </a:p>
          <a:p>
            <a:pPr lvl="1"/>
            <a:r>
              <a:rPr lang="en-US" dirty="0" smtClean="0"/>
              <a:t>Social Creation of Scarcity:</a:t>
            </a:r>
          </a:p>
          <a:p>
            <a:pPr lvl="2"/>
            <a:r>
              <a:rPr lang="en-US" dirty="0" smtClean="0"/>
              <a:t>“Wealth </a:t>
            </a:r>
            <a:r>
              <a:rPr lang="en-US" dirty="0"/>
              <a:t>is not wealth because of its substantial qualities.  It is wealth because it is scarce” (L. </a:t>
            </a:r>
            <a:r>
              <a:rPr lang="en-US" dirty="0" smtClean="0"/>
              <a:t>Robbins).</a:t>
            </a:r>
          </a:p>
          <a:p>
            <a:pPr lvl="1"/>
            <a:r>
              <a:rPr lang="en-US" dirty="0" smtClean="0"/>
              <a:t>Social Exclusion:</a:t>
            </a:r>
          </a:p>
          <a:p>
            <a:pPr lvl="1"/>
            <a:r>
              <a:rPr lang="en-US" dirty="0" smtClean="0"/>
              <a:t>Shifting of Costs:</a:t>
            </a:r>
            <a:endParaRPr lang="en-US" dirty="0"/>
          </a:p>
          <a:p>
            <a:endParaRPr lang="en-US" dirty="0"/>
          </a:p>
        </p:txBody>
      </p:sp>
    </p:spTree>
    <p:extLst>
      <p:ext uri="{BB962C8B-B14F-4D97-AF65-F5344CB8AC3E}">
        <p14:creationId xmlns:p14="http://schemas.microsoft.com/office/powerpoint/2010/main" val="239365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838200" y="365127"/>
            <a:ext cx="10515600" cy="1088535"/>
          </a:xfrm>
        </p:spPr>
        <p:txBody>
          <a:bodyPr>
            <a:normAutofit/>
          </a:bodyPr>
          <a:lstStyle/>
          <a:p>
            <a:r>
              <a:rPr lang="en-US" sz="2800" b="1" dirty="0" smtClean="0"/>
              <a:t>Example of Bad Wealth: Larry Summers World Bank Memo</a:t>
            </a:r>
            <a:endParaRPr lang="en-US" sz="3800" b="1" dirty="0"/>
          </a:p>
        </p:txBody>
      </p:sp>
      <p:sp>
        <p:nvSpPr>
          <p:cNvPr id="461827" name="Rectangle 3"/>
          <p:cNvSpPr>
            <a:spLocks noGrp="1" noChangeArrowheads="1"/>
          </p:cNvSpPr>
          <p:nvPr>
            <p:ph idx="1"/>
          </p:nvPr>
        </p:nvSpPr>
        <p:spPr>
          <a:xfrm>
            <a:off x="609600" y="1447800"/>
            <a:ext cx="10972800" cy="4800600"/>
          </a:xfrm>
        </p:spPr>
        <p:txBody>
          <a:bodyPr>
            <a:normAutofit/>
          </a:bodyPr>
          <a:lstStyle/>
          <a:p>
            <a:r>
              <a:rPr lang="en-US" sz="2000" dirty="0" smtClean="0"/>
              <a:t>Summers suggested </a:t>
            </a:r>
            <a:r>
              <a:rPr lang="en-US" sz="2000" dirty="0"/>
              <a:t>that high polluting industries be moved from rich to poor countries: </a:t>
            </a:r>
          </a:p>
          <a:p>
            <a:r>
              <a:rPr lang="en-US" sz="2000" dirty="0" smtClean="0"/>
              <a:t>1.	Poor </a:t>
            </a:r>
            <a:r>
              <a:rPr lang="en-US" sz="2000" dirty="0"/>
              <a:t>countries have less pollution, due to there lower level of past economic development.  They are thus, according to Summers, “under-polluted.” It would be efficient to transport pollution created in rich countries to poor countries.  </a:t>
            </a:r>
          </a:p>
          <a:p>
            <a:r>
              <a:rPr lang="en-US" sz="2000" dirty="0" smtClean="0"/>
              <a:t>2.	Since </a:t>
            </a:r>
            <a:r>
              <a:rPr lang="en-US" sz="2000" dirty="0"/>
              <a:t>many of the effects of pollution often happen later in life, and since the life expectancy is lower in poor countries, the negative effects of the pollution will be lower in poor countries.</a:t>
            </a:r>
          </a:p>
          <a:p>
            <a:r>
              <a:rPr lang="en-US" sz="2000" dirty="0" smtClean="0"/>
              <a:t>3. 	Since </a:t>
            </a:r>
            <a:r>
              <a:rPr lang="en-US" sz="2000" dirty="0"/>
              <a:t>the costs of the negative effects of the pollution are measured in terms of “foregone earnings from increased morbidity and mortality,” the costs are lower in poor countries (since their earnings are lower) than it would be in wealthy countries.  Summer states: “</a:t>
            </a:r>
            <a:r>
              <a:rPr lang="en-US" sz="2000" b="1" dirty="0"/>
              <a:t>I think the economic logic behind dumping a load of toxic waste in the lowest wage country is impeccable and we should face up to that</a:t>
            </a:r>
            <a:r>
              <a:rPr lang="en-US" sz="2000" dirty="0"/>
              <a:t>.”</a:t>
            </a:r>
          </a:p>
        </p:txBody>
      </p:sp>
    </p:spTree>
    <p:extLst>
      <p:ext uri="{BB962C8B-B14F-4D97-AF65-F5344CB8AC3E}">
        <p14:creationId xmlns:p14="http://schemas.microsoft.com/office/powerpoint/2010/main" val="3177387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3780</TotalTime>
  <Words>1243</Words>
  <Application>Microsoft Office PowerPoint</Application>
  <PresentationFormat>Widescreen</PresentationFormat>
  <Paragraphs>163</Paragraphs>
  <Slides>18</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Times New Roman</vt:lpstr>
      <vt:lpstr>Wingdings</vt:lpstr>
      <vt:lpstr>Office Theme</vt:lpstr>
      <vt:lpstr>1_Office Theme</vt:lpstr>
      <vt:lpstr>Promoting Good Wealth: CST and the link between Wealth, Well-Being and Poverty Alleviation</vt:lpstr>
      <vt:lpstr>Wealth and Poverty</vt:lpstr>
      <vt:lpstr>Overview</vt:lpstr>
      <vt:lpstr>What is wealth?</vt:lpstr>
      <vt:lpstr>What is Wealth?</vt:lpstr>
      <vt:lpstr>Where does wealth come from?</vt:lpstr>
      <vt:lpstr>Wealth: Individual and Social</vt:lpstr>
      <vt:lpstr>How can Wealth be Bad?</vt:lpstr>
      <vt:lpstr>Example of Bad Wealth: Larry Summers World Bank Memo</vt:lpstr>
      <vt:lpstr>Summers concludes: </vt:lpstr>
      <vt:lpstr>Catholic social thought and Good Wealth</vt:lpstr>
      <vt:lpstr>Early CST: The Way (1st-2nd Century)</vt:lpstr>
      <vt:lpstr>Principles of Catholic Social Thought</vt:lpstr>
      <vt:lpstr>Three “Visions”: Neoclassical Economics, Marxism and CST</vt:lpstr>
      <vt:lpstr>Catholic view of Wealth</vt:lpstr>
      <vt:lpstr>Broad view of Wealth and Well Being</vt:lpstr>
      <vt:lpstr>Good Wealth and Poverty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Good Wealth: CST and the link between Wealth, Well-Being and Poverty Alleviation</dc:title>
  <dc:creator>clarkc</dc:creator>
  <cp:lastModifiedBy>Sherrilee Moore</cp:lastModifiedBy>
  <cp:revision>19</cp:revision>
  <cp:lastPrinted>2014-02-26T03:32:33Z</cp:lastPrinted>
  <dcterms:created xsi:type="dcterms:W3CDTF">2014-02-14T02:50:50Z</dcterms:created>
  <dcterms:modified xsi:type="dcterms:W3CDTF">2015-12-16T16:48:53Z</dcterms:modified>
</cp:coreProperties>
</file>