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31089600" cy="36576000"/>
  <p:notesSz cx="6858000" cy="9144000"/>
  <p:defaultTextStyle>
    <a:defPPr>
      <a:defRPr lang="en-US"/>
    </a:defPPr>
    <a:lvl1pPr algn="l" rtl="0" eaLnBrk="0" fontAlgn="base" hangingPunct="0">
      <a:spcBef>
        <a:spcPct val="0"/>
      </a:spcBef>
      <a:spcAft>
        <a:spcPct val="0"/>
      </a:spcAft>
      <a:defRPr sz="76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7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7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7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7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1520">
          <p15:clr>
            <a:srgbClr val="A4A3A4"/>
          </p15:clr>
        </p15:guide>
        <p15:guide id="2" pos="97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 d="100"/>
          <a:sy n="12" d="100"/>
        </p:scale>
        <p:origin x="2024" y="24"/>
      </p:cViewPr>
      <p:guideLst>
        <p:guide orient="horz" pos="11520"/>
        <p:guide pos="97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5986463"/>
            <a:ext cx="23317200" cy="1273333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886200" y="19210338"/>
            <a:ext cx="23317200" cy="8831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821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36775" y="1947863"/>
            <a:ext cx="26816050" cy="706913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136775" y="9736138"/>
            <a:ext cx="26816050" cy="232076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0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248813" y="1947863"/>
            <a:ext cx="6704012" cy="309959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136775" y="1947863"/>
            <a:ext cx="19959638" cy="309959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602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6775" y="1947863"/>
            <a:ext cx="26816050" cy="706913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136775" y="9736138"/>
            <a:ext cx="26816050" cy="232076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07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0900" y="9118600"/>
            <a:ext cx="26814463" cy="1521460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120900" y="24477663"/>
            <a:ext cx="26814463" cy="80010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87263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6775" y="1947863"/>
            <a:ext cx="26816050" cy="706913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136775" y="9736138"/>
            <a:ext cx="13331825" cy="232076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621000" y="9736138"/>
            <a:ext cx="13331825" cy="232076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995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538" y="1947863"/>
            <a:ext cx="26814462" cy="706913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2141538" y="8966200"/>
            <a:ext cx="13152437" cy="4394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41538" y="13360400"/>
            <a:ext cx="13152437" cy="196516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738475" y="8966200"/>
            <a:ext cx="13217525" cy="4394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738475" y="13360400"/>
            <a:ext cx="13217525" cy="196516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141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36775" y="1947863"/>
            <a:ext cx="26816050" cy="706913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3318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69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538" y="2438400"/>
            <a:ext cx="10026650" cy="8534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3217525" y="5265738"/>
            <a:ext cx="15738475" cy="259937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41538" y="10972800"/>
            <a:ext cx="10026650" cy="2032793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980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538" y="2438400"/>
            <a:ext cx="10026650" cy="8534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3217525" y="5265738"/>
            <a:ext cx="15738475" cy="259937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141538" y="10972800"/>
            <a:ext cx="10026650" cy="2032793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8763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C4B60B24-683A-4ABB-9101-26CDEA912AC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1525" y="1409700"/>
            <a:ext cx="26320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67150" rtl="0" eaLnBrk="0" fontAlgn="base" hangingPunct="0">
        <a:spcBef>
          <a:spcPct val="0"/>
        </a:spcBef>
        <a:spcAft>
          <a:spcPct val="0"/>
        </a:spcAft>
        <a:defRPr sz="18600" kern="1200">
          <a:solidFill>
            <a:schemeClr val="tx2"/>
          </a:solidFill>
          <a:latin typeface="+mj-lt"/>
          <a:ea typeface="+mj-ea"/>
          <a:cs typeface="+mj-cs"/>
        </a:defRPr>
      </a:lvl1pPr>
      <a:lvl2pPr algn="ctr" defTabSz="3867150" rtl="0" eaLnBrk="0" fontAlgn="base" hangingPunct="0">
        <a:spcBef>
          <a:spcPct val="0"/>
        </a:spcBef>
        <a:spcAft>
          <a:spcPct val="0"/>
        </a:spcAft>
        <a:defRPr sz="18600">
          <a:solidFill>
            <a:schemeClr val="tx2"/>
          </a:solidFill>
          <a:latin typeface="Arial" panose="020B0604020202020204" pitchFamily="34" charset="0"/>
          <a:cs typeface="Arial" panose="020B0604020202020204" pitchFamily="34" charset="0"/>
        </a:defRPr>
      </a:lvl2pPr>
      <a:lvl3pPr algn="ctr" defTabSz="3867150" rtl="0" eaLnBrk="0" fontAlgn="base" hangingPunct="0">
        <a:spcBef>
          <a:spcPct val="0"/>
        </a:spcBef>
        <a:spcAft>
          <a:spcPct val="0"/>
        </a:spcAft>
        <a:defRPr sz="18600">
          <a:solidFill>
            <a:schemeClr val="tx2"/>
          </a:solidFill>
          <a:latin typeface="Arial" panose="020B0604020202020204" pitchFamily="34" charset="0"/>
          <a:cs typeface="Arial" panose="020B0604020202020204" pitchFamily="34" charset="0"/>
        </a:defRPr>
      </a:lvl3pPr>
      <a:lvl4pPr algn="ctr" defTabSz="3867150" rtl="0" eaLnBrk="0" fontAlgn="base" hangingPunct="0">
        <a:spcBef>
          <a:spcPct val="0"/>
        </a:spcBef>
        <a:spcAft>
          <a:spcPct val="0"/>
        </a:spcAft>
        <a:defRPr sz="18600">
          <a:solidFill>
            <a:schemeClr val="tx2"/>
          </a:solidFill>
          <a:latin typeface="Arial" panose="020B0604020202020204" pitchFamily="34" charset="0"/>
          <a:cs typeface="Arial" panose="020B0604020202020204" pitchFamily="34" charset="0"/>
        </a:defRPr>
      </a:lvl4pPr>
      <a:lvl5pPr algn="ctr" defTabSz="3867150" rtl="0" eaLnBrk="0" fontAlgn="base" hangingPunct="0">
        <a:spcBef>
          <a:spcPct val="0"/>
        </a:spcBef>
        <a:spcAft>
          <a:spcPct val="0"/>
        </a:spcAft>
        <a:defRPr sz="18600">
          <a:solidFill>
            <a:schemeClr val="tx2"/>
          </a:solidFill>
          <a:latin typeface="Arial" panose="020B0604020202020204" pitchFamily="34" charset="0"/>
          <a:cs typeface="Arial" panose="020B0604020202020204" pitchFamily="34" charset="0"/>
        </a:defRPr>
      </a:lvl5pPr>
      <a:lvl6pPr marL="457200" algn="ctr" defTabSz="3867150" rtl="0" fontAlgn="base">
        <a:spcBef>
          <a:spcPct val="0"/>
        </a:spcBef>
        <a:spcAft>
          <a:spcPct val="0"/>
        </a:spcAft>
        <a:defRPr sz="18600">
          <a:solidFill>
            <a:schemeClr val="tx2"/>
          </a:solidFill>
          <a:latin typeface="Arial" panose="020B0604020202020204" pitchFamily="34" charset="0"/>
          <a:cs typeface="Arial" panose="020B0604020202020204" pitchFamily="34" charset="0"/>
        </a:defRPr>
      </a:lvl6pPr>
      <a:lvl7pPr marL="914400" algn="ctr" defTabSz="3867150" rtl="0" fontAlgn="base">
        <a:spcBef>
          <a:spcPct val="0"/>
        </a:spcBef>
        <a:spcAft>
          <a:spcPct val="0"/>
        </a:spcAft>
        <a:defRPr sz="18600">
          <a:solidFill>
            <a:schemeClr val="tx2"/>
          </a:solidFill>
          <a:latin typeface="Arial" panose="020B0604020202020204" pitchFamily="34" charset="0"/>
          <a:cs typeface="Arial" panose="020B0604020202020204" pitchFamily="34" charset="0"/>
        </a:defRPr>
      </a:lvl7pPr>
      <a:lvl8pPr marL="1371600" algn="ctr" defTabSz="3867150" rtl="0" fontAlgn="base">
        <a:spcBef>
          <a:spcPct val="0"/>
        </a:spcBef>
        <a:spcAft>
          <a:spcPct val="0"/>
        </a:spcAft>
        <a:defRPr sz="18600">
          <a:solidFill>
            <a:schemeClr val="tx2"/>
          </a:solidFill>
          <a:latin typeface="Arial" panose="020B0604020202020204" pitchFamily="34" charset="0"/>
          <a:cs typeface="Arial" panose="020B0604020202020204" pitchFamily="34" charset="0"/>
        </a:defRPr>
      </a:lvl8pPr>
      <a:lvl9pPr marL="1828800" algn="ctr" defTabSz="3867150" rtl="0" fontAlgn="base">
        <a:spcBef>
          <a:spcPct val="0"/>
        </a:spcBef>
        <a:spcAft>
          <a:spcPct val="0"/>
        </a:spcAft>
        <a:defRPr sz="18600">
          <a:solidFill>
            <a:schemeClr val="tx2"/>
          </a:solidFill>
          <a:latin typeface="Arial" panose="020B0604020202020204" pitchFamily="34" charset="0"/>
          <a:cs typeface="Arial" panose="020B0604020202020204" pitchFamily="34" charset="0"/>
        </a:defRPr>
      </a:lvl9pPr>
    </p:titleStyle>
    <p:bodyStyle>
      <a:lvl1pPr marL="1449388" indent="-1449388" algn="l" defTabSz="3867150" rtl="0" eaLnBrk="0" fontAlgn="base" hangingPunct="0">
        <a:spcBef>
          <a:spcPct val="20000"/>
        </a:spcBef>
        <a:spcAft>
          <a:spcPct val="0"/>
        </a:spcAft>
        <a:buChar char="•"/>
        <a:defRPr sz="13500" kern="1200">
          <a:solidFill>
            <a:schemeClr val="tx1"/>
          </a:solidFill>
          <a:latin typeface="+mn-lt"/>
          <a:ea typeface="+mn-ea"/>
          <a:cs typeface="+mn-cs"/>
        </a:defRPr>
      </a:lvl1pPr>
      <a:lvl2pPr marL="3141663" indent="-1208088" algn="l" defTabSz="3867150" rtl="0" eaLnBrk="0" fontAlgn="base" hangingPunct="0">
        <a:spcBef>
          <a:spcPct val="20000"/>
        </a:spcBef>
        <a:spcAft>
          <a:spcPct val="0"/>
        </a:spcAft>
        <a:buChar char="–"/>
        <a:defRPr sz="11800" kern="1200">
          <a:solidFill>
            <a:schemeClr val="tx1"/>
          </a:solidFill>
          <a:latin typeface="+mn-lt"/>
          <a:ea typeface="+mn-ea"/>
          <a:cs typeface="+mn-cs"/>
        </a:defRPr>
      </a:lvl2pPr>
      <a:lvl3pPr marL="4833938" indent="-966788" algn="l" defTabSz="3867150" rtl="0" eaLnBrk="0" fontAlgn="base" hangingPunct="0">
        <a:spcBef>
          <a:spcPct val="20000"/>
        </a:spcBef>
        <a:spcAft>
          <a:spcPct val="0"/>
        </a:spcAft>
        <a:buChar char="•"/>
        <a:defRPr sz="10100" kern="1200">
          <a:solidFill>
            <a:schemeClr val="tx1"/>
          </a:solidFill>
          <a:latin typeface="+mn-lt"/>
          <a:ea typeface="+mn-ea"/>
          <a:cs typeface="+mn-cs"/>
        </a:defRPr>
      </a:lvl3pPr>
      <a:lvl4pPr marL="6765925" indent="-966788" algn="l" defTabSz="3867150" rtl="0" eaLnBrk="0" fontAlgn="base" hangingPunct="0">
        <a:spcBef>
          <a:spcPct val="20000"/>
        </a:spcBef>
        <a:spcAft>
          <a:spcPct val="0"/>
        </a:spcAft>
        <a:buChar char="–"/>
        <a:defRPr sz="8500" kern="1200">
          <a:solidFill>
            <a:schemeClr val="tx1"/>
          </a:solidFill>
          <a:latin typeface="+mn-lt"/>
          <a:ea typeface="+mn-ea"/>
          <a:cs typeface="+mn-cs"/>
        </a:defRPr>
      </a:lvl4pPr>
      <a:lvl5pPr marL="8699500" indent="-966788" algn="l" defTabSz="3867150" rtl="0" eaLnBrk="0" fontAlgn="base" hangingPunct="0">
        <a:spcBef>
          <a:spcPct val="20000"/>
        </a:spcBef>
        <a:spcAft>
          <a:spcPct val="0"/>
        </a:spcAft>
        <a:buChar char="»"/>
        <a:defRPr sz="8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www.weather.gov/safety/ripcurrent" TargetMode="External"/><Relationship Id="rId2" Type="http://schemas.openxmlformats.org/officeDocument/2006/relationships/hyperlink" Target="https://nj1015.com/deadly-nj-rip-currents-blame-the-beach-replenishment-projec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3543B17-E2EC-42A6-89EE-67291739C247}"/>
              </a:ext>
            </a:extLst>
          </p:cNvPr>
          <p:cNvSpPr>
            <a:spLocks noGrp="1" noChangeArrowheads="1"/>
          </p:cNvSpPr>
          <p:nvPr>
            <p:ph type="ctrTitle"/>
          </p:nvPr>
        </p:nvSpPr>
        <p:spPr bwMode="auto">
          <a:xfrm>
            <a:off x="762000" y="914400"/>
            <a:ext cx="29718000" cy="6475413"/>
          </a:xfrm>
          <a:solidFill>
            <a:schemeClr val="accent1">
              <a:alpha val="33000"/>
            </a:schemeClr>
          </a:solidFill>
          <a:ln>
            <a:solidFill>
              <a:srgbClr val="333333"/>
            </a:solidFill>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altLang="en-US" sz="9600" dirty="0">
                <a:solidFill>
                  <a:srgbClr val="0033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An Examination on Rip Current Induced Beach Erosion referencing Bradley Beach, NJ</a:t>
            </a:r>
            <a:br>
              <a:rPr lang="en-US" altLang="en-US" sz="18600" dirty="0">
                <a:latin typeface="Times New Roman" panose="02020603050405020304" pitchFamily="18" charset="0"/>
                <a:cs typeface="Times New Roman" panose="02020603050405020304" pitchFamily="18" charset="0"/>
              </a:rPr>
            </a:br>
            <a:r>
              <a:rPr lang="en-US" altLang="en-US" sz="9400" dirty="0">
                <a:latin typeface="Times New Roman" panose="02020603050405020304" pitchFamily="18" charset="0"/>
                <a:cs typeface="Times New Roman" panose="02020603050405020304" pitchFamily="18" charset="0"/>
              </a:rPr>
              <a:t>Muhammed Z Mirza(mirzamuh@shu.edu)</a:t>
            </a:r>
            <a:br>
              <a:rPr lang="en-US" altLang="en-US" sz="9400" dirty="0">
                <a:latin typeface="Times New Roman" panose="02020603050405020304" pitchFamily="18" charset="0"/>
                <a:cs typeface="Times New Roman" panose="02020603050405020304" pitchFamily="18" charset="0"/>
              </a:rPr>
            </a:br>
            <a:r>
              <a:rPr lang="en-US" altLang="en-US" sz="9400" dirty="0">
                <a:latin typeface="Times New Roman" panose="02020603050405020304" pitchFamily="18" charset="0"/>
                <a:cs typeface="Times New Roman" panose="02020603050405020304" pitchFamily="18" charset="0"/>
              </a:rPr>
              <a:t>Seton Hall University, South Orange, NJ 07079</a:t>
            </a:r>
          </a:p>
        </p:txBody>
      </p:sp>
      <p:sp>
        <p:nvSpPr>
          <p:cNvPr id="2051" name="Text Box 4">
            <a:extLst>
              <a:ext uri="{FF2B5EF4-FFF2-40B4-BE49-F238E27FC236}">
                <a16:creationId xmlns:a16="http://schemas.microsoft.com/office/drawing/2014/main" id="{E70547FF-A2A9-4229-95DB-02E18A9B960A}"/>
              </a:ext>
            </a:extLst>
          </p:cNvPr>
          <p:cNvSpPr txBox="1">
            <a:spLocks noChangeArrowheads="1"/>
          </p:cNvSpPr>
          <p:nvPr/>
        </p:nvSpPr>
        <p:spPr bwMode="auto">
          <a:xfrm>
            <a:off x="838200" y="7594600"/>
            <a:ext cx="29641800" cy="5494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867150">
              <a:defRPr sz="7600">
                <a:solidFill>
                  <a:schemeClr val="tx1"/>
                </a:solidFill>
                <a:latin typeface="Arial" panose="020B0604020202020204" pitchFamily="34" charset="0"/>
                <a:cs typeface="Arial" panose="020B0604020202020204" pitchFamily="34" charset="0"/>
              </a:defRPr>
            </a:lvl1pPr>
            <a:lvl2pPr marL="742950" indent="-285750" defTabSz="3867150">
              <a:defRPr sz="7600">
                <a:solidFill>
                  <a:schemeClr val="tx1"/>
                </a:solidFill>
                <a:latin typeface="Arial" panose="020B0604020202020204" pitchFamily="34" charset="0"/>
                <a:cs typeface="Arial" panose="020B0604020202020204" pitchFamily="34" charset="0"/>
              </a:defRPr>
            </a:lvl2pPr>
            <a:lvl3pPr marL="1143000" indent="-228600" defTabSz="3867150">
              <a:defRPr sz="7600">
                <a:solidFill>
                  <a:schemeClr val="tx1"/>
                </a:solidFill>
                <a:latin typeface="Arial" panose="020B0604020202020204" pitchFamily="34" charset="0"/>
                <a:cs typeface="Arial" panose="020B0604020202020204" pitchFamily="34" charset="0"/>
              </a:defRPr>
            </a:lvl3pPr>
            <a:lvl4pPr marL="1600200" indent="-228600" defTabSz="3867150">
              <a:defRPr sz="7600">
                <a:solidFill>
                  <a:schemeClr val="tx1"/>
                </a:solidFill>
                <a:latin typeface="Arial" panose="020B0604020202020204" pitchFamily="34" charset="0"/>
                <a:cs typeface="Arial" panose="020B0604020202020204" pitchFamily="34" charset="0"/>
              </a:defRPr>
            </a:lvl4pPr>
            <a:lvl5pPr marL="2057400" indent="-228600" defTabSz="3867150">
              <a:defRPr sz="7600">
                <a:solidFill>
                  <a:schemeClr val="tx1"/>
                </a:solidFill>
                <a:latin typeface="Arial" panose="020B0604020202020204" pitchFamily="34" charset="0"/>
                <a:cs typeface="Arial" panose="020B0604020202020204" pitchFamily="34" charset="0"/>
              </a:defRPr>
            </a:lvl5pPr>
            <a:lvl6pPr marL="25146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6pPr>
            <a:lvl7pPr marL="29718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7pPr>
            <a:lvl8pPr marL="34290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8pPr>
            <a:lvl9pPr marL="38862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a:latin typeface="Times New Roman" panose="02020603050405020304" pitchFamily="18" charset="0"/>
                <a:cs typeface="Times New Roman" panose="02020603050405020304" pitchFamily="18" charset="0"/>
              </a:rPr>
              <a:t>Introduction</a:t>
            </a:r>
            <a:r>
              <a:rPr lang="en-US" altLang="en-US" u="sng" dirty="0">
                <a:latin typeface="Times New Roman" panose="02020603050405020304" pitchFamily="18" charset="0"/>
                <a:cs typeface="Times New Roman" panose="02020603050405020304" pitchFamily="18" charset="0"/>
              </a:rPr>
              <a:t>- Beach erosion and its effects. </a:t>
            </a:r>
          </a:p>
          <a:p>
            <a:pPr eaLnBrk="1" hangingPunct="1">
              <a:spcBef>
                <a:spcPct val="50000"/>
              </a:spcBef>
            </a:pPr>
            <a:r>
              <a:rPr lang="en-US" altLang="en-US" sz="5000" dirty="0">
                <a:latin typeface="Times New Roman" panose="02020603050405020304" pitchFamily="18" charset="0"/>
                <a:cs typeface="Times New Roman" panose="02020603050405020304" pitchFamily="18" charset="0"/>
              </a:rPr>
              <a:t>Beach Erosion is the gradual diminution of a beach through both natural and human based causes, leading to changes in the overall ecosystem and shoreline position. Erosion in this case is understood as removal of sand content from the beach and a few notable causes are rip currents, or winter storms. </a:t>
            </a:r>
            <a:r>
              <a:rPr lang="en-US" altLang="en-US" sz="5000">
                <a:latin typeface="Times New Roman" panose="02020603050405020304" pitchFamily="18" charset="0"/>
                <a:cs typeface="Times New Roman" panose="02020603050405020304" pitchFamily="18" charset="0"/>
              </a:rPr>
              <a:t>Beaches naturally remove and replenish sand content at varying rates leading to gradual changes, but recent environmental changes have altered rates which are affecting local ecosystems, water quality, and risking human safety. </a:t>
            </a:r>
          </a:p>
        </p:txBody>
      </p:sp>
      <p:sp>
        <p:nvSpPr>
          <p:cNvPr id="2052" name="Text Box 5">
            <a:extLst>
              <a:ext uri="{FF2B5EF4-FFF2-40B4-BE49-F238E27FC236}">
                <a16:creationId xmlns:a16="http://schemas.microsoft.com/office/drawing/2014/main" id="{320C74DE-084F-4611-AA54-4B01D29549DA}"/>
              </a:ext>
            </a:extLst>
          </p:cNvPr>
          <p:cNvSpPr txBox="1">
            <a:spLocks noChangeArrowheads="1"/>
          </p:cNvSpPr>
          <p:nvPr/>
        </p:nvSpPr>
        <p:spPr bwMode="auto">
          <a:xfrm>
            <a:off x="762000" y="15927388"/>
            <a:ext cx="15392400" cy="120348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867150">
              <a:defRPr sz="7600">
                <a:solidFill>
                  <a:schemeClr val="tx1"/>
                </a:solidFill>
                <a:latin typeface="Arial" panose="020B0604020202020204" pitchFamily="34" charset="0"/>
                <a:cs typeface="Arial" panose="020B0604020202020204" pitchFamily="34" charset="0"/>
              </a:defRPr>
            </a:lvl1pPr>
            <a:lvl2pPr marL="742950" indent="-285750" defTabSz="3867150">
              <a:defRPr sz="7600">
                <a:solidFill>
                  <a:schemeClr val="tx1"/>
                </a:solidFill>
                <a:latin typeface="Arial" panose="020B0604020202020204" pitchFamily="34" charset="0"/>
                <a:cs typeface="Arial" panose="020B0604020202020204" pitchFamily="34" charset="0"/>
              </a:defRPr>
            </a:lvl2pPr>
            <a:lvl3pPr marL="1143000" indent="-228600" defTabSz="3867150">
              <a:defRPr sz="7600">
                <a:solidFill>
                  <a:schemeClr val="tx1"/>
                </a:solidFill>
                <a:latin typeface="Arial" panose="020B0604020202020204" pitchFamily="34" charset="0"/>
                <a:cs typeface="Arial" panose="020B0604020202020204" pitchFamily="34" charset="0"/>
              </a:defRPr>
            </a:lvl3pPr>
            <a:lvl4pPr marL="1600200" indent="-228600" defTabSz="3867150">
              <a:defRPr sz="7600">
                <a:solidFill>
                  <a:schemeClr val="tx1"/>
                </a:solidFill>
                <a:latin typeface="Arial" panose="020B0604020202020204" pitchFamily="34" charset="0"/>
                <a:cs typeface="Arial" panose="020B0604020202020204" pitchFamily="34" charset="0"/>
              </a:defRPr>
            </a:lvl4pPr>
            <a:lvl5pPr marL="2057400" indent="-228600" defTabSz="3867150">
              <a:defRPr sz="7600">
                <a:solidFill>
                  <a:schemeClr val="tx1"/>
                </a:solidFill>
                <a:latin typeface="Arial" panose="020B0604020202020204" pitchFamily="34" charset="0"/>
                <a:cs typeface="Arial" panose="020B0604020202020204" pitchFamily="34" charset="0"/>
              </a:defRPr>
            </a:lvl5pPr>
            <a:lvl6pPr marL="25146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6pPr>
            <a:lvl7pPr marL="29718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7pPr>
            <a:lvl8pPr marL="34290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8pPr>
            <a:lvl9pPr marL="38862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a:latin typeface="Times New Roman" panose="02020603050405020304" pitchFamily="18" charset="0"/>
                <a:cs typeface="Times New Roman" panose="02020603050405020304" pitchFamily="18" charset="0"/>
              </a:rPr>
              <a:t>Causes: Rip Currents and More</a:t>
            </a:r>
          </a:p>
          <a:p>
            <a:pPr eaLnBrk="1" hangingPunct="1">
              <a:spcBef>
                <a:spcPct val="50000"/>
              </a:spcBef>
            </a:pPr>
            <a:r>
              <a:rPr lang="en-US" altLang="en-US" sz="5000">
                <a:latin typeface="Times New Roman" panose="02020603050405020304" pitchFamily="18" charset="0"/>
                <a:cs typeface="Times New Roman" panose="02020603050405020304" pitchFamily="18" charset="0"/>
              </a:rPr>
              <a:t>Rip Currents are fast narrow seaward pushing currents that flow close to the shoreline. Because of their physical attributes they can easily capture and pull sand, small physical structures as well as biological organisms out to see. One of the causes for this is a break in the sand bar, and intensities vary based on wave energy. The sand they pull from the beach leaves rip embayment which make erosion more likely by larger waves. Figure 1 below gives a depiction of rip currents relation to the beach and sandbar. </a:t>
            </a:r>
          </a:p>
          <a:p>
            <a:pPr eaLnBrk="1" hangingPunct="1">
              <a:spcBef>
                <a:spcPct val="50000"/>
              </a:spcBef>
            </a:pPr>
            <a:r>
              <a:rPr lang="en-US" altLang="en-US" sz="5000">
                <a:latin typeface="Times New Roman" panose="02020603050405020304" pitchFamily="18" charset="0"/>
                <a:cs typeface="Times New Roman" panose="02020603050405020304" pitchFamily="18" charset="0"/>
              </a:rPr>
              <a:t>Winter Storms are another cause of beach erosion, because the strong currents and fast wind remove a lot of the beaches sand. </a:t>
            </a:r>
          </a:p>
        </p:txBody>
      </p:sp>
      <p:sp>
        <p:nvSpPr>
          <p:cNvPr id="2053" name="Text Box 9">
            <a:extLst>
              <a:ext uri="{FF2B5EF4-FFF2-40B4-BE49-F238E27FC236}">
                <a16:creationId xmlns:a16="http://schemas.microsoft.com/office/drawing/2014/main" id="{0225E57D-F560-4B0E-BDBB-7ED7F39E2932}"/>
              </a:ext>
            </a:extLst>
          </p:cNvPr>
          <p:cNvSpPr txBox="1">
            <a:spLocks noChangeArrowheads="1"/>
          </p:cNvSpPr>
          <p:nvPr/>
        </p:nvSpPr>
        <p:spPr bwMode="auto">
          <a:xfrm>
            <a:off x="16481425" y="15927388"/>
            <a:ext cx="14046200" cy="51101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867150">
              <a:defRPr sz="7600">
                <a:solidFill>
                  <a:schemeClr val="tx1"/>
                </a:solidFill>
                <a:latin typeface="Arial" panose="020B0604020202020204" pitchFamily="34" charset="0"/>
                <a:cs typeface="Arial" panose="020B0604020202020204" pitchFamily="34" charset="0"/>
              </a:defRPr>
            </a:lvl1pPr>
            <a:lvl2pPr marL="742950" indent="-285750" defTabSz="3867150">
              <a:defRPr sz="7600">
                <a:solidFill>
                  <a:schemeClr val="tx1"/>
                </a:solidFill>
                <a:latin typeface="Arial" panose="020B0604020202020204" pitchFamily="34" charset="0"/>
                <a:cs typeface="Arial" panose="020B0604020202020204" pitchFamily="34" charset="0"/>
              </a:defRPr>
            </a:lvl2pPr>
            <a:lvl3pPr marL="1143000" indent="-228600" defTabSz="3867150">
              <a:defRPr sz="7600">
                <a:solidFill>
                  <a:schemeClr val="tx1"/>
                </a:solidFill>
                <a:latin typeface="Arial" panose="020B0604020202020204" pitchFamily="34" charset="0"/>
                <a:cs typeface="Arial" panose="020B0604020202020204" pitchFamily="34" charset="0"/>
              </a:defRPr>
            </a:lvl3pPr>
            <a:lvl4pPr marL="1600200" indent="-228600" defTabSz="3867150">
              <a:defRPr sz="7600">
                <a:solidFill>
                  <a:schemeClr val="tx1"/>
                </a:solidFill>
                <a:latin typeface="Arial" panose="020B0604020202020204" pitchFamily="34" charset="0"/>
                <a:cs typeface="Arial" panose="020B0604020202020204" pitchFamily="34" charset="0"/>
              </a:defRPr>
            </a:lvl4pPr>
            <a:lvl5pPr marL="2057400" indent="-228600" defTabSz="3867150">
              <a:defRPr sz="7600">
                <a:solidFill>
                  <a:schemeClr val="tx1"/>
                </a:solidFill>
                <a:latin typeface="Arial" panose="020B0604020202020204" pitchFamily="34" charset="0"/>
                <a:cs typeface="Arial" panose="020B0604020202020204" pitchFamily="34" charset="0"/>
              </a:defRPr>
            </a:lvl5pPr>
            <a:lvl6pPr marL="25146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6pPr>
            <a:lvl7pPr marL="29718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7pPr>
            <a:lvl8pPr marL="34290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8pPr>
            <a:lvl9pPr marL="38862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a:latin typeface="Times New Roman" panose="02020603050405020304" pitchFamily="18" charset="0"/>
                <a:cs typeface="Times New Roman" panose="02020603050405020304" pitchFamily="18" charset="0"/>
              </a:rPr>
              <a:t>Effects</a:t>
            </a:r>
          </a:p>
          <a:p>
            <a:pPr eaLnBrk="1" hangingPunct="1">
              <a:spcBef>
                <a:spcPct val="50000"/>
              </a:spcBef>
            </a:pPr>
            <a:r>
              <a:rPr lang="en-US" altLang="en-US" sz="5000">
                <a:solidFill>
                  <a:srgbClr val="000000"/>
                </a:solidFill>
                <a:latin typeface="Times New Roman" panose="02020603050405020304" pitchFamily="18" charset="0"/>
                <a:cs typeface="Times New Roman" panose="02020603050405020304" pitchFamily="18" charset="0"/>
              </a:rPr>
              <a:t>Changing water Turbidity, and pH  which in turn effects local biology</a:t>
            </a:r>
          </a:p>
          <a:p>
            <a:pPr eaLnBrk="1" hangingPunct="1">
              <a:spcBef>
                <a:spcPct val="50000"/>
              </a:spcBef>
            </a:pPr>
            <a:r>
              <a:rPr lang="en-US" altLang="en-US" sz="5000">
                <a:solidFill>
                  <a:srgbClr val="000000"/>
                </a:solidFill>
                <a:latin typeface="Times New Roman" panose="02020603050405020304" pitchFamily="18" charset="0"/>
                <a:cs typeface="Times New Roman" panose="02020603050405020304" pitchFamily="18" charset="0"/>
              </a:rPr>
              <a:t>Openings for more aggressive currents which is a  danger to people</a:t>
            </a:r>
          </a:p>
        </p:txBody>
      </p:sp>
      <p:sp>
        <p:nvSpPr>
          <p:cNvPr id="2054" name="Text Box 16">
            <a:extLst>
              <a:ext uri="{FF2B5EF4-FFF2-40B4-BE49-F238E27FC236}">
                <a16:creationId xmlns:a16="http://schemas.microsoft.com/office/drawing/2014/main" id="{FDEE51F4-B02F-43D1-9DAD-FE0697B4E67E}"/>
              </a:ext>
            </a:extLst>
          </p:cNvPr>
          <p:cNvSpPr txBox="1">
            <a:spLocks noChangeArrowheads="1"/>
          </p:cNvSpPr>
          <p:nvPr/>
        </p:nvSpPr>
        <p:spPr bwMode="auto">
          <a:xfrm>
            <a:off x="809625" y="13527088"/>
            <a:ext cx="29718000" cy="203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867150">
              <a:defRPr sz="7600">
                <a:solidFill>
                  <a:schemeClr val="tx1"/>
                </a:solidFill>
                <a:latin typeface="Arial" panose="020B0604020202020204" pitchFamily="34" charset="0"/>
                <a:cs typeface="Arial" panose="020B0604020202020204" pitchFamily="34" charset="0"/>
              </a:defRPr>
            </a:lvl1pPr>
            <a:lvl2pPr marL="742950" indent="-285750" defTabSz="3867150">
              <a:defRPr sz="7600">
                <a:solidFill>
                  <a:schemeClr val="tx1"/>
                </a:solidFill>
                <a:latin typeface="Arial" panose="020B0604020202020204" pitchFamily="34" charset="0"/>
                <a:cs typeface="Arial" panose="020B0604020202020204" pitchFamily="34" charset="0"/>
              </a:defRPr>
            </a:lvl2pPr>
            <a:lvl3pPr marL="1143000" indent="-228600" defTabSz="3867150">
              <a:defRPr sz="7600">
                <a:solidFill>
                  <a:schemeClr val="tx1"/>
                </a:solidFill>
                <a:latin typeface="Arial" panose="020B0604020202020204" pitchFamily="34" charset="0"/>
                <a:cs typeface="Arial" panose="020B0604020202020204" pitchFamily="34" charset="0"/>
              </a:defRPr>
            </a:lvl3pPr>
            <a:lvl4pPr marL="1600200" indent="-228600" defTabSz="3867150">
              <a:defRPr sz="7600">
                <a:solidFill>
                  <a:schemeClr val="tx1"/>
                </a:solidFill>
                <a:latin typeface="Arial" panose="020B0604020202020204" pitchFamily="34" charset="0"/>
                <a:cs typeface="Arial" panose="020B0604020202020204" pitchFamily="34" charset="0"/>
              </a:defRPr>
            </a:lvl4pPr>
            <a:lvl5pPr marL="2057400" indent="-228600" defTabSz="3867150">
              <a:defRPr sz="7600">
                <a:solidFill>
                  <a:schemeClr val="tx1"/>
                </a:solidFill>
                <a:latin typeface="Arial" panose="020B0604020202020204" pitchFamily="34" charset="0"/>
                <a:cs typeface="Arial" panose="020B0604020202020204" pitchFamily="34" charset="0"/>
              </a:defRPr>
            </a:lvl5pPr>
            <a:lvl6pPr marL="25146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6pPr>
            <a:lvl7pPr marL="29718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7pPr>
            <a:lvl8pPr marL="34290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8pPr>
            <a:lvl9pPr marL="3886200" indent="-228600" defTabSz="386715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a:latin typeface="Times New Roman" panose="02020603050405020304" pitchFamily="18" charset="0"/>
                <a:cs typeface="Times New Roman" panose="02020603050405020304" pitchFamily="18" charset="0"/>
              </a:rPr>
              <a:t>Objective </a:t>
            </a:r>
            <a:r>
              <a:rPr lang="en-US" altLang="en-US" sz="5000">
                <a:latin typeface="Times New Roman" panose="02020603050405020304" pitchFamily="18" charset="0"/>
                <a:cs typeface="Times New Roman" panose="02020603050405020304" pitchFamily="18" charset="0"/>
              </a:rPr>
              <a:t>The objective is to examine rip current induced beach erosion at Bradley Beach, NJ, what effects it has caused and what solutions are either underway or possibility for implementation.   </a:t>
            </a:r>
            <a:endParaRPr lang="en-US" altLang="en-US">
              <a:latin typeface="Times New Roman" panose="02020603050405020304" pitchFamily="18" charset="0"/>
              <a:cs typeface="Times New Roman" panose="02020603050405020304" pitchFamily="18" charset="0"/>
            </a:endParaRPr>
          </a:p>
        </p:txBody>
      </p:sp>
      <p:sp>
        <p:nvSpPr>
          <p:cNvPr id="2055" name="Text Box 22">
            <a:extLst>
              <a:ext uri="{FF2B5EF4-FFF2-40B4-BE49-F238E27FC236}">
                <a16:creationId xmlns:a16="http://schemas.microsoft.com/office/drawing/2014/main" id="{8A606A5F-5219-4C19-B5FE-C46BFBDA1883}"/>
              </a:ext>
            </a:extLst>
          </p:cNvPr>
          <p:cNvSpPr txBox="1">
            <a:spLocks noChangeArrowheads="1"/>
          </p:cNvSpPr>
          <p:nvPr/>
        </p:nvSpPr>
        <p:spPr bwMode="auto">
          <a:xfrm>
            <a:off x="16497300" y="21037550"/>
            <a:ext cx="14046200" cy="10879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7600">
                <a:solidFill>
                  <a:schemeClr val="tx1"/>
                </a:solidFill>
                <a:latin typeface="Arial" panose="020B0604020202020204" pitchFamily="34" charset="0"/>
                <a:cs typeface="Arial" panose="020B0604020202020204" pitchFamily="34" charset="0"/>
              </a:defRPr>
            </a:lvl1pPr>
            <a:lvl2pPr marL="742950" indent="-285750">
              <a:defRPr sz="7600">
                <a:solidFill>
                  <a:schemeClr val="tx1"/>
                </a:solidFill>
                <a:latin typeface="Arial" panose="020B0604020202020204" pitchFamily="34" charset="0"/>
                <a:cs typeface="Arial" panose="020B0604020202020204" pitchFamily="34" charset="0"/>
              </a:defRPr>
            </a:lvl2pPr>
            <a:lvl3pPr marL="1143000" indent="-228600">
              <a:defRPr sz="7600">
                <a:solidFill>
                  <a:schemeClr val="tx1"/>
                </a:solidFill>
                <a:latin typeface="Arial" panose="020B0604020202020204" pitchFamily="34" charset="0"/>
                <a:cs typeface="Arial" panose="020B0604020202020204" pitchFamily="34" charset="0"/>
              </a:defRPr>
            </a:lvl3pPr>
            <a:lvl4pPr marL="1600200" indent="-228600">
              <a:defRPr sz="7600">
                <a:solidFill>
                  <a:schemeClr val="tx1"/>
                </a:solidFill>
                <a:latin typeface="Arial" panose="020B0604020202020204" pitchFamily="34" charset="0"/>
                <a:cs typeface="Arial" panose="020B0604020202020204" pitchFamily="34" charset="0"/>
              </a:defRPr>
            </a:lvl4pPr>
            <a:lvl5pPr marL="2057400" indent="-228600">
              <a:defRPr sz="7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a:latin typeface="Times New Roman" panose="02020603050405020304" pitchFamily="18" charset="0"/>
                <a:cs typeface="Times New Roman" panose="02020603050405020304" pitchFamily="18" charset="0"/>
              </a:rPr>
              <a:t>Solution</a:t>
            </a:r>
          </a:p>
          <a:p>
            <a:pPr eaLnBrk="1" hangingPunct="1">
              <a:spcBef>
                <a:spcPct val="50000"/>
              </a:spcBef>
            </a:pPr>
            <a:r>
              <a:rPr lang="en-US" altLang="en-US" sz="5000">
                <a:solidFill>
                  <a:srgbClr val="000000"/>
                </a:solidFill>
                <a:latin typeface="Times New Roman" panose="02020603050405020304" pitchFamily="18" charset="0"/>
                <a:cs typeface="Times New Roman" panose="02020603050405020304" pitchFamily="18" charset="0"/>
              </a:rPr>
              <a:t>Sand Replenishment: Dredging: when built up sand at the entrance of the Harbor is dug up and moved. This deepens the waterway allowing vessels to enter and exit.(Temporary solution that increase Rip current induced erosion)</a:t>
            </a:r>
          </a:p>
          <a:p>
            <a:pPr eaLnBrk="1" hangingPunct="1">
              <a:spcBef>
                <a:spcPct val="50000"/>
              </a:spcBef>
            </a:pPr>
            <a:r>
              <a:rPr lang="en-US" altLang="en-US" sz="5000">
                <a:solidFill>
                  <a:srgbClr val="000000"/>
                </a:solidFill>
                <a:latin typeface="Times New Roman" panose="02020603050405020304" pitchFamily="18" charset="0"/>
                <a:cs typeface="Times New Roman" panose="02020603050405020304" pitchFamily="18" charset="0"/>
              </a:rPr>
              <a:t>Hard Methods: Jetties and Groins, initially allow sand build up by preventing outflux, depriving another area of the beach increasing erosion there. </a:t>
            </a:r>
          </a:p>
          <a:p>
            <a:pPr eaLnBrk="1" hangingPunct="1">
              <a:spcBef>
                <a:spcPct val="50000"/>
              </a:spcBef>
            </a:pPr>
            <a:r>
              <a:rPr lang="en-US" altLang="en-US" sz="5000">
                <a:solidFill>
                  <a:srgbClr val="000000"/>
                </a:solidFill>
                <a:latin typeface="Times New Roman" panose="02020603050405020304" pitchFamily="18" charset="0"/>
                <a:cs typeface="Times New Roman" panose="02020603050405020304" pitchFamily="18" charset="0"/>
              </a:rPr>
              <a:t>Planting Vegetation: roots hold onto sediments and absorb water preventing erosion. (Long Term) This is depicted in Figure 2 at Bradley Beach</a:t>
            </a:r>
          </a:p>
        </p:txBody>
      </p:sp>
      <p:sp>
        <p:nvSpPr>
          <p:cNvPr id="2056" name="Text Box 23">
            <a:extLst>
              <a:ext uri="{FF2B5EF4-FFF2-40B4-BE49-F238E27FC236}">
                <a16:creationId xmlns:a16="http://schemas.microsoft.com/office/drawing/2014/main" id="{847A6A88-EBAA-40C3-AEC2-16D94D1D3E0D}"/>
              </a:ext>
            </a:extLst>
          </p:cNvPr>
          <p:cNvSpPr txBox="1">
            <a:spLocks noChangeArrowheads="1"/>
          </p:cNvSpPr>
          <p:nvPr/>
        </p:nvSpPr>
        <p:spPr bwMode="auto">
          <a:xfrm>
            <a:off x="16497300" y="31916688"/>
            <a:ext cx="14049375" cy="47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7600">
                <a:solidFill>
                  <a:schemeClr val="tx1"/>
                </a:solidFill>
                <a:latin typeface="Arial" panose="020B0604020202020204" pitchFamily="34" charset="0"/>
                <a:cs typeface="Arial" panose="020B0604020202020204" pitchFamily="34" charset="0"/>
              </a:defRPr>
            </a:lvl1pPr>
            <a:lvl2pPr marL="742950" indent="-285750">
              <a:defRPr sz="7600">
                <a:solidFill>
                  <a:schemeClr val="tx1"/>
                </a:solidFill>
                <a:latin typeface="Arial" panose="020B0604020202020204" pitchFamily="34" charset="0"/>
                <a:cs typeface="Arial" panose="020B0604020202020204" pitchFamily="34" charset="0"/>
              </a:defRPr>
            </a:lvl2pPr>
            <a:lvl3pPr marL="1143000" indent="-228600">
              <a:defRPr sz="7600">
                <a:solidFill>
                  <a:schemeClr val="tx1"/>
                </a:solidFill>
                <a:latin typeface="Arial" panose="020B0604020202020204" pitchFamily="34" charset="0"/>
                <a:cs typeface="Arial" panose="020B0604020202020204" pitchFamily="34" charset="0"/>
              </a:defRPr>
            </a:lvl3pPr>
            <a:lvl4pPr marL="1600200" indent="-228600">
              <a:defRPr sz="7600">
                <a:solidFill>
                  <a:schemeClr val="tx1"/>
                </a:solidFill>
                <a:latin typeface="Arial" panose="020B0604020202020204" pitchFamily="34" charset="0"/>
                <a:cs typeface="Arial" panose="020B0604020202020204" pitchFamily="34" charset="0"/>
              </a:defRPr>
            </a:lvl4pPr>
            <a:lvl5pPr marL="2057400" indent="-228600">
              <a:defRPr sz="7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a:latin typeface="Times New Roman" panose="02020603050405020304" pitchFamily="18" charset="0"/>
                <a:cs typeface="Times New Roman" panose="02020603050405020304" pitchFamily="18" charset="0"/>
              </a:rPr>
              <a:t>Conclusion: </a:t>
            </a:r>
            <a:endParaRPr lang="en-US" altLang="en-US" sz="500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5000">
                <a:solidFill>
                  <a:srgbClr val="000000"/>
                </a:solidFill>
                <a:latin typeface="Times New Roman" panose="02020603050405020304" pitchFamily="18" charset="0"/>
                <a:cs typeface="Times New Roman" panose="02020603050405020304" pitchFamily="18" charset="0"/>
              </a:rPr>
              <a:t>Beach erosion is a natural occurrence and is bound to happen, we can mitigate but the forces of nature are more powerful. Figure 3 is an example of an overall positive change in sand level at Bradley Beach.</a:t>
            </a:r>
          </a:p>
        </p:txBody>
      </p:sp>
      <p:pic>
        <p:nvPicPr>
          <p:cNvPr id="2057" name="Picture 5" descr="fig 11_25">
            <a:extLst>
              <a:ext uri="{FF2B5EF4-FFF2-40B4-BE49-F238E27FC236}">
                <a16:creationId xmlns:a16="http://schemas.microsoft.com/office/drawing/2014/main" id="{048376A3-F172-4603-B0DC-7F73BCCAB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594050"/>
            <a:ext cx="5989638"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
            <a:extLst>
              <a:ext uri="{FF2B5EF4-FFF2-40B4-BE49-F238E27FC236}">
                <a16:creationId xmlns:a16="http://schemas.microsoft.com/office/drawing/2014/main" id="{87AD5710-0FE7-4897-9096-6AECF2A1D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33481963"/>
            <a:ext cx="67500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
            <a:extLst>
              <a:ext uri="{FF2B5EF4-FFF2-40B4-BE49-F238E27FC236}">
                <a16:creationId xmlns:a16="http://schemas.microsoft.com/office/drawing/2014/main" id="{102F468F-923F-4659-ACF7-2C728DC9E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963" y="29648150"/>
            <a:ext cx="8199437"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Box 3">
            <a:extLst>
              <a:ext uri="{FF2B5EF4-FFF2-40B4-BE49-F238E27FC236}">
                <a16:creationId xmlns:a16="http://schemas.microsoft.com/office/drawing/2014/main" id="{A7519BAF-21FF-4ED2-B1F8-94624337171F}"/>
              </a:ext>
            </a:extLst>
          </p:cNvPr>
          <p:cNvSpPr txBox="1">
            <a:spLocks noChangeArrowheads="1"/>
          </p:cNvSpPr>
          <p:nvPr/>
        </p:nvSpPr>
        <p:spPr bwMode="auto">
          <a:xfrm>
            <a:off x="835025" y="28022550"/>
            <a:ext cx="67770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600">
                <a:solidFill>
                  <a:schemeClr val="tx1"/>
                </a:solidFill>
                <a:latin typeface="Arial" panose="020B0604020202020204" pitchFamily="34" charset="0"/>
                <a:cs typeface="Arial" panose="020B0604020202020204" pitchFamily="34" charset="0"/>
              </a:defRPr>
            </a:lvl1pPr>
            <a:lvl2pPr marL="742950" indent="-285750">
              <a:defRPr sz="7600">
                <a:solidFill>
                  <a:schemeClr val="tx1"/>
                </a:solidFill>
                <a:latin typeface="Arial" panose="020B0604020202020204" pitchFamily="34" charset="0"/>
                <a:cs typeface="Arial" panose="020B0604020202020204" pitchFamily="34" charset="0"/>
              </a:defRPr>
            </a:lvl2pPr>
            <a:lvl3pPr marL="1143000" indent="-228600">
              <a:defRPr sz="7600">
                <a:solidFill>
                  <a:schemeClr val="tx1"/>
                </a:solidFill>
                <a:latin typeface="Arial" panose="020B0604020202020204" pitchFamily="34" charset="0"/>
                <a:cs typeface="Arial" panose="020B0604020202020204" pitchFamily="34" charset="0"/>
              </a:defRPr>
            </a:lvl3pPr>
            <a:lvl4pPr marL="1600200" indent="-228600">
              <a:defRPr sz="7600">
                <a:solidFill>
                  <a:schemeClr val="tx1"/>
                </a:solidFill>
                <a:latin typeface="Arial" panose="020B0604020202020204" pitchFamily="34" charset="0"/>
                <a:cs typeface="Arial" panose="020B0604020202020204" pitchFamily="34" charset="0"/>
              </a:defRPr>
            </a:lvl4pPr>
            <a:lvl5pPr marL="2057400" indent="-228600">
              <a:defRPr sz="7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9pPr>
          </a:lstStyle>
          <a:p>
            <a:pPr eaLnBrk="1" hangingPunct="1"/>
            <a:r>
              <a:rPr lang="en-US" altLang="en-US" sz="4800">
                <a:latin typeface="Times New Roman" panose="02020603050405020304" pitchFamily="18" charset="0"/>
                <a:cs typeface="Times New Roman" panose="02020603050405020304" pitchFamily="18" charset="0"/>
              </a:rPr>
              <a:t>Figure 1</a:t>
            </a:r>
            <a:r>
              <a:rPr lang="en-US" altLang="en-US" sz="2800">
                <a:solidFill>
                  <a:srgbClr val="000000"/>
                </a:solidFill>
                <a:latin typeface="Times New Roman" panose="02020603050405020304" pitchFamily="18" charset="0"/>
                <a:cs typeface="Times New Roman" panose="02020603050405020304" pitchFamily="18" charset="0"/>
              </a:rPr>
              <a:t> (NOAA, 2021)</a:t>
            </a:r>
            <a:endParaRPr lang="en-US" altLang="en-US" sz="4800">
              <a:latin typeface="Times New Roman" panose="02020603050405020304" pitchFamily="18" charset="0"/>
              <a:cs typeface="Times New Roman" panose="02020603050405020304" pitchFamily="18" charset="0"/>
            </a:endParaRPr>
          </a:p>
        </p:txBody>
      </p:sp>
      <p:sp>
        <p:nvSpPr>
          <p:cNvPr id="2061" name="TextBox 19">
            <a:extLst>
              <a:ext uri="{FF2B5EF4-FFF2-40B4-BE49-F238E27FC236}">
                <a16:creationId xmlns:a16="http://schemas.microsoft.com/office/drawing/2014/main" id="{BC45F274-6C27-47C8-B525-C4A2B85184C5}"/>
              </a:ext>
            </a:extLst>
          </p:cNvPr>
          <p:cNvSpPr txBox="1">
            <a:spLocks noChangeArrowheads="1"/>
          </p:cNvSpPr>
          <p:nvPr/>
        </p:nvSpPr>
        <p:spPr bwMode="auto">
          <a:xfrm>
            <a:off x="722313" y="32435800"/>
            <a:ext cx="69548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600">
                <a:solidFill>
                  <a:schemeClr val="tx1"/>
                </a:solidFill>
                <a:latin typeface="Arial" panose="020B0604020202020204" pitchFamily="34" charset="0"/>
                <a:cs typeface="Arial" panose="020B0604020202020204" pitchFamily="34" charset="0"/>
              </a:defRPr>
            </a:lvl1pPr>
            <a:lvl2pPr marL="742950" indent="-285750">
              <a:defRPr sz="7600">
                <a:solidFill>
                  <a:schemeClr val="tx1"/>
                </a:solidFill>
                <a:latin typeface="Arial" panose="020B0604020202020204" pitchFamily="34" charset="0"/>
                <a:cs typeface="Arial" panose="020B0604020202020204" pitchFamily="34" charset="0"/>
              </a:defRPr>
            </a:lvl2pPr>
            <a:lvl3pPr marL="1143000" indent="-228600">
              <a:defRPr sz="7600">
                <a:solidFill>
                  <a:schemeClr val="tx1"/>
                </a:solidFill>
                <a:latin typeface="Arial" panose="020B0604020202020204" pitchFamily="34" charset="0"/>
                <a:cs typeface="Arial" panose="020B0604020202020204" pitchFamily="34" charset="0"/>
              </a:defRPr>
            </a:lvl3pPr>
            <a:lvl4pPr marL="1600200" indent="-228600">
              <a:defRPr sz="7600">
                <a:solidFill>
                  <a:schemeClr val="tx1"/>
                </a:solidFill>
                <a:latin typeface="Arial" panose="020B0604020202020204" pitchFamily="34" charset="0"/>
                <a:cs typeface="Arial" panose="020B0604020202020204" pitchFamily="34" charset="0"/>
              </a:defRPr>
            </a:lvl4pPr>
            <a:lvl5pPr marL="2057400" indent="-228600">
              <a:defRPr sz="7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9pPr>
          </a:lstStyle>
          <a:p>
            <a:pPr eaLnBrk="1" hangingPunct="1"/>
            <a:r>
              <a:rPr lang="en-US" altLang="en-US" sz="4800">
                <a:latin typeface="Times New Roman" panose="02020603050405020304" pitchFamily="18" charset="0"/>
                <a:cs typeface="Times New Roman" panose="02020603050405020304" pitchFamily="18" charset="0"/>
              </a:rPr>
              <a:t>Figure 2 </a:t>
            </a:r>
            <a:r>
              <a:rPr lang="en-US" altLang="en-US" sz="2800">
                <a:solidFill>
                  <a:srgbClr val="000000"/>
                </a:solidFill>
                <a:latin typeface="Times New Roman" panose="02020603050405020304" pitchFamily="18" charset="0"/>
                <a:cs typeface="Times New Roman" panose="02020603050405020304" pitchFamily="18" charset="0"/>
              </a:rPr>
              <a:t>(Stockton university, 2020)</a:t>
            </a:r>
            <a:endParaRPr lang="en-US" altLang="en-US" sz="4800">
              <a:latin typeface="Times New Roman" panose="02020603050405020304" pitchFamily="18" charset="0"/>
              <a:cs typeface="Times New Roman" panose="02020603050405020304" pitchFamily="18" charset="0"/>
            </a:endParaRPr>
          </a:p>
        </p:txBody>
      </p:sp>
      <p:sp>
        <p:nvSpPr>
          <p:cNvPr id="2062" name="TextBox 20">
            <a:extLst>
              <a:ext uri="{FF2B5EF4-FFF2-40B4-BE49-F238E27FC236}">
                <a16:creationId xmlns:a16="http://schemas.microsoft.com/office/drawing/2014/main" id="{F65D8FC8-56A0-403D-A485-EF509170281B}"/>
              </a:ext>
            </a:extLst>
          </p:cNvPr>
          <p:cNvSpPr txBox="1">
            <a:spLocks noChangeArrowheads="1"/>
          </p:cNvSpPr>
          <p:nvPr/>
        </p:nvSpPr>
        <p:spPr bwMode="auto">
          <a:xfrm>
            <a:off x="7170738" y="28294013"/>
            <a:ext cx="8983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600">
                <a:solidFill>
                  <a:schemeClr val="tx1"/>
                </a:solidFill>
                <a:latin typeface="Arial" panose="020B0604020202020204" pitchFamily="34" charset="0"/>
                <a:cs typeface="Arial" panose="020B0604020202020204" pitchFamily="34" charset="0"/>
              </a:defRPr>
            </a:lvl1pPr>
            <a:lvl2pPr marL="742950" indent="-285750">
              <a:defRPr sz="7600">
                <a:solidFill>
                  <a:schemeClr val="tx1"/>
                </a:solidFill>
                <a:latin typeface="Arial" panose="020B0604020202020204" pitchFamily="34" charset="0"/>
                <a:cs typeface="Arial" panose="020B0604020202020204" pitchFamily="34" charset="0"/>
              </a:defRPr>
            </a:lvl2pPr>
            <a:lvl3pPr marL="1143000" indent="-228600">
              <a:defRPr sz="7600">
                <a:solidFill>
                  <a:schemeClr val="tx1"/>
                </a:solidFill>
                <a:latin typeface="Arial" panose="020B0604020202020204" pitchFamily="34" charset="0"/>
                <a:cs typeface="Arial" panose="020B0604020202020204" pitchFamily="34" charset="0"/>
              </a:defRPr>
            </a:lvl3pPr>
            <a:lvl4pPr marL="1600200" indent="-228600">
              <a:defRPr sz="7600">
                <a:solidFill>
                  <a:schemeClr val="tx1"/>
                </a:solidFill>
                <a:latin typeface="Arial" panose="020B0604020202020204" pitchFamily="34" charset="0"/>
                <a:cs typeface="Arial" panose="020B0604020202020204" pitchFamily="34" charset="0"/>
              </a:defRPr>
            </a:lvl4pPr>
            <a:lvl5pPr marL="2057400" indent="-228600">
              <a:defRPr sz="7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600">
                <a:solidFill>
                  <a:schemeClr val="tx1"/>
                </a:solidFill>
                <a:latin typeface="Arial" panose="020B0604020202020204" pitchFamily="34" charset="0"/>
                <a:cs typeface="Arial" panose="020B0604020202020204" pitchFamily="34" charset="0"/>
              </a:defRPr>
            </a:lvl9pPr>
          </a:lstStyle>
          <a:p>
            <a:pPr eaLnBrk="1" hangingPunct="1"/>
            <a:r>
              <a:rPr lang="en-US" altLang="en-US" sz="4800">
                <a:latin typeface="Times New Roman" panose="02020603050405020304" pitchFamily="18" charset="0"/>
                <a:cs typeface="Times New Roman" panose="02020603050405020304" pitchFamily="18" charset="0"/>
              </a:rPr>
              <a:t>Figure 3</a:t>
            </a:r>
            <a:r>
              <a:rPr lang="en-US" altLang="en-US" sz="2800">
                <a:latin typeface="Times New Roman" panose="02020603050405020304" pitchFamily="18" charset="0"/>
                <a:cs typeface="Times New Roman" panose="02020603050405020304" pitchFamily="18" charset="0"/>
              </a:rPr>
              <a:t>(Stockton university, 2020)</a:t>
            </a:r>
            <a:endParaRPr lang="en-US" altLang="en-US" sz="480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A8B5CD1B-8C5D-4E79-AD13-91D32FFF2F6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References</a:t>
            </a:r>
          </a:p>
        </p:txBody>
      </p:sp>
      <p:sp>
        <p:nvSpPr>
          <p:cNvPr id="3075" name="Content Placeholder 2">
            <a:extLst>
              <a:ext uri="{FF2B5EF4-FFF2-40B4-BE49-F238E27FC236}">
                <a16:creationId xmlns:a16="http://schemas.microsoft.com/office/drawing/2014/main" id="{1650FC7C-705C-401A-A7DE-FD58AA3C4733}"/>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eaLnBrk="1" hangingPunct="1">
              <a:lnSpc>
                <a:spcPct val="115000"/>
              </a:lnSpc>
              <a:spcBef>
                <a:spcPct val="0"/>
              </a:spcBef>
              <a:spcAft>
                <a:spcPts val="1000"/>
              </a:spcAft>
            </a:pPr>
            <a:r>
              <a:rPr lang="en-US" altLang="en-US" sz="4800">
                <a:latin typeface="Times New Roman" panose="02020603050405020304" pitchFamily="18" charset="0"/>
                <a:cs typeface="Times New Roman" panose="02020603050405020304" pitchFamily="18" charset="0"/>
              </a:rPr>
              <a:t>Bush, D. M., Pilkey, O. H., &amp;amp; Neal, W. J. (2001). Coastal topography, human impact on. Encyclopedia of Ocean Sciences, 1, 581–590. https://doi.org/10.1016/b978-012374473-9.00078-3 </a:t>
            </a:r>
          </a:p>
          <a:p>
            <a:pPr marL="0" eaLnBrk="1" hangingPunct="1">
              <a:lnSpc>
                <a:spcPct val="115000"/>
              </a:lnSpc>
              <a:spcBef>
                <a:spcPct val="0"/>
              </a:spcBef>
              <a:spcAft>
                <a:spcPts val="1000"/>
              </a:spcAft>
            </a:pPr>
            <a:r>
              <a:rPr lang="en-US" altLang="en-US" sz="4800">
                <a:latin typeface="Times New Roman" panose="02020603050405020304" pitchFamily="18" charset="0"/>
                <a:cs typeface="Times New Roman" panose="02020603050405020304" pitchFamily="18" charset="0"/>
              </a:rPr>
              <a:t>Castagna, J. A. (2005). Features vol 49 no 3 - new jersey community pines for beach season. Retrieved December 16, 2021, from http://www.landandwater.com/features/vol49no3/vol49no3_1.html </a:t>
            </a:r>
          </a:p>
          <a:p>
            <a:pPr marL="0" eaLnBrk="1" hangingPunct="1">
              <a:lnSpc>
                <a:spcPct val="115000"/>
              </a:lnSpc>
              <a:spcBef>
                <a:spcPct val="0"/>
              </a:spcBef>
              <a:spcAft>
                <a:spcPts val="1000"/>
              </a:spcAft>
            </a:pPr>
            <a:r>
              <a:rPr lang="en-US" altLang="en-US" sz="4800">
                <a:latin typeface="Times New Roman" panose="02020603050405020304" pitchFamily="18" charset="0"/>
                <a:cs typeface="Times New Roman" panose="02020603050405020304" pitchFamily="18" charset="0"/>
              </a:rPr>
              <a:t>Flammia, D. (2017, September 19). Deadly NJ rip currents - blame the beach replenishment projects? New Jersey 101.5. Retrieved December 16, 2021, from </a:t>
            </a:r>
            <a:r>
              <a:rPr lang="en-US" altLang="en-US" sz="4800">
                <a:latin typeface="Times New Roman" panose="02020603050405020304" pitchFamily="18" charset="0"/>
                <a:cs typeface="Times New Roman" panose="02020603050405020304" pitchFamily="18" charset="0"/>
                <a:hlinkClick r:id="rId2"/>
              </a:rPr>
              <a:t>https://nj1015.com/deadly-nj-rip-currents-blame-the-beach-replenishment-projects/</a:t>
            </a:r>
            <a:endParaRPr lang="en-US" altLang="en-US" sz="4800">
              <a:latin typeface="Times New Roman" panose="02020603050405020304" pitchFamily="18" charset="0"/>
              <a:cs typeface="Times New Roman" panose="02020603050405020304" pitchFamily="18" charset="0"/>
            </a:endParaRPr>
          </a:p>
          <a:p>
            <a:pPr marL="0" eaLnBrk="1" hangingPunct="1">
              <a:lnSpc>
                <a:spcPct val="115000"/>
              </a:lnSpc>
              <a:spcBef>
                <a:spcPct val="0"/>
              </a:spcBef>
              <a:spcAft>
                <a:spcPts val="1000"/>
              </a:spcAft>
            </a:pPr>
            <a:r>
              <a:rPr lang="en-US" altLang="en-US" sz="4800">
                <a:latin typeface="Times New Roman" panose="02020603050405020304" pitchFamily="18" charset="0"/>
                <a:cs typeface="Times New Roman" panose="02020603050405020304" pitchFamily="18" charset="0"/>
              </a:rPr>
              <a:t>Stockton University . (2020). New Jersey Beach Profile Network: Monmouth County. Beach Dune Performance Assessment . Retrieved December 16, 2021, from https://stockton.edu/coastal-research-center/njbpn/documents/reports/MonCo2019.pdf </a:t>
            </a:r>
          </a:p>
          <a:p>
            <a:pPr marL="0" eaLnBrk="1" hangingPunct="1">
              <a:lnSpc>
                <a:spcPct val="115000"/>
              </a:lnSpc>
              <a:spcBef>
                <a:spcPct val="0"/>
              </a:spcBef>
              <a:spcAft>
                <a:spcPts val="1000"/>
              </a:spcAft>
            </a:pPr>
            <a:r>
              <a:rPr lang="en-US" altLang="en-US" sz="4800">
                <a:latin typeface="Times New Roman" panose="02020603050405020304" pitchFamily="18" charset="0"/>
                <a:cs typeface="Times New Roman" panose="02020603050405020304" pitchFamily="18" charset="0"/>
              </a:rPr>
              <a:t>Robinson, D. (2011, May 28). New Jersey state climatologist David Robinson says beach erosion 'under control' thanks to forgiving winter. CBS New York. Retrieved December 16, 2021, from https://newyork.cbslocal.com/2011/05/28/nj-beach-erosion-under-control-thanks-to-forgiving-winter/ </a:t>
            </a:r>
          </a:p>
          <a:p>
            <a:pPr marL="0" eaLnBrk="1" hangingPunct="1">
              <a:lnSpc>
                <a:spcPct val="115000"/>
              </a:lnSpc>
              <a:spcBef>
                <a:spcPct val="0"/>
              </a:spcBef>
              <a:spcAft>
                <a:spcPts val="1000"/>
              </a:spcAft>
            </a:pPr>
            <a:r>
              <a:rPr lang="en-US" altLang="en-US" sz="4800">
                <a:latin typeface="Times New Roman" panose="02020603050405020304" pitchFamily="18" charset="0"/>
                <a:cs typeface="Times New Roman" panose="02020603050405020304" pitchFamily="18" charset="0"/>
              </a:rPr>
              <a:t>Rip current safety. Rip Current Safety | Maine Emergency Management Agency. (n.d.). from https://www.maine.gov/mema/maine-prepares/preparedness-library/rip-current-safety.</a:t>
            </a:r>
          </a:p>
          <a:p>
            <a:pPr marL="0" eaLnBrk="1" hangingPunct="1">
              <a:lnSpc>
                <a:spcPct val="115000"/>
              </a:lnSpc>
              <a:spcBef>
                <a:spcPct val="0"/>
              </a:spcBef>
              <a:spcAft>
                <a:spcPts val="1000"/>
              </a:spcAft>
            </a:pPr>
            <a:r>
              <a:rPr lang="en-US" altLang="en-US" sz="4800">
                <a:latin typeface="Times New Roman" panose="02020603050405020304" pitchFamily="18" charset="0"/>
                <a:cs typeface="Times New Roman" panose="02020603050405020304" pitchFamily="18" charset="0"/>
              </a:rPr>
              <a:t>US Department of Commerce, N. O. A. A. (2013, July 12). Rip current information. National Weather Service. from https://www.weather.gov/mhx/RipCurrentsInfo.</a:t>
            </a:r>
          </a:p>
          <a:p>
            <a:pPr marL="0" eaLnBrk="1" hangingPunct="1">
              <a:lnSpc>
                <a:spcPct val="115000"/>
              </a:lnSpc>
              <a:spcBef>
                <a:spcPct val="0"/>
              </a:spcBef>
              <a:spcAft>
                <a:spcPts val="1000"/>
              </a:spcAft>
            </a:pPr>
            <a:r>
              <a:rPr lang="en-US" altLang="en-US" sz="4800">
                <a:latin typeface="Times New Roman" panose="02020603050405020304" pitchFamily="18" charset="0"/>
                <a:cs typeface="Times New Roman" panose="02020603050405020304" pitchFamily="18" charset="0"/>
              </a:rPr>
              <a:t>US Department of Commerce, N. O. A. A. (2021, July 13). How to avoid getting caught in a rip current. National Weather Service. from </a:t>
            </a:r>
            <a:r>
              <a:rPr lang="en-US" altLang="en-US" sz="4800" u="sng">
                <a:latin typeface="Times New Roman" panose="02020603050405020304" pitchFamily="18" charset="0"/>
                <a:cs typeface="Times New Roman" panose="02020603050405020304" pitchFamily="18" charset="0"/>
                <a:hlinkClick r:id="rId3"/>
              </a:rPr>
              <a:t>https://www.weather.gov/safety/ripcurrent</a:t>
            </a:r>
            <a:r>
              <a:rPr lang="en-US" altLang="en-US" sz="4800">
                <a:latin typeface="Times New Roman" panose="02020603050405020304" pitchFamily="18" charset="0"/>
                <a:cs typeface="Times New Roman" panose="02020603050405020304" pitchFamily="18" charset="0"/>
              </a:rPr>
              <a:t>.</a:t>
            </a:r>
          </a:p>
          <a:p>
            <a:pPr marL="0" eaLnBrk="1" hangingPunct="1">
              <a:lnSpc>
                <a:spcPct val="115000"/>
              </a:lnSpc>
              <a:spcBef>
                <a:spcPct val="0"/>
              </a:spcBef>
              <a:spcAft>
                <a:spcPts val="1000"/>
              </a:spcAft>
            </a:pPr>
            <a:endParaRPr lang="en-US" altLang="en-US" sz="4800">
              <a:latin typeface="Times New Roman" panose="02020603050405020304" pitchFamily="18" charset="0"/>
              <a:cs typeface="Times New Roman" panose="02020603050405020304" pitchFamily="18" charset="0"/>
            </a:endParaRPr>
          </a:p>
          <a:p>
            <a:pPr marL="0" eaLnBrk="1" hangingPunct="1"/>
            <a:endParaRPr lang="en-US" altLang="en-US" sz="54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867150" rtl="0" eaLnBrk="1" fontAlgn="base" latinLnBrk="0" hangingPunct="1">
          <a:lnSpc>
            <a:spcPct val="100000"/>
          </a:lnSpc>
          <a:spcBef>
            <a:spcPct val="0"/>
          </a:spcBef>
          <a:spcAft>
            <a:spcPct val="0"/>
          </a:spcAft>
          <a:buClrTx/>
          <a:buSzTx/>
          <a:buFontTx/>
          <a:buNone/>
          <a:tabLst/>
          <a:defRPr kumimoji="0" lang="en-US" altLang="en-US" sz="76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867150" rtl="0" eaLnBrk="1" fontAlgn="base" latinLnBrk="0" hangingPunct="1">
          <a:lnSpc>
            <a:spcPct val="100000"/>
          </a:lnSpc>
          <a:spcBef>
            <a:spcPct val="0"/>
          </a:spcBef>
          <a:spcAft>
            <a:spcPct val="0"/>
          </a:spcAft>
          <a:buClrTx/>
          <a:buSzTx/>
          <a:buFontTx/>
          <a:buNone/>
          <a:tabLst/>
          <a:defRPr kumimoji="0" lang="en-US" altLang="en-US" sz="76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826</Words>
  <Application>Microsoft Office PowerPoint</Application>
  <PresentationFormat>Custom</PresentationFormat>
  <Paragraphs>28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Default Design</vt:lpstr>
      <vt:lpstr>An Examination on Rip Current Induced Beach Erosion referencing Bradley Beach, NJ Muhammed Z Mirza(mirzamuh@shu.edu) Seton Hall University, South Orange, NJ 07079</vt:lpstr>
      <vt:lpstr>References</vt:lpstr>
    </vt:vector>
  </TitlesOfParts>
  <Company>Seton Hall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 Goes Here author’s name  Seton Hall University, South Orange, NJ 07079</dc:title>
  <dc:creator>IBM</dc:creator>
  <cp:lastModifiedBy>Jennifer L Rossi</cp:lastModifiedBy>
  <cp:revision>19</cp:revision>
  <dcterms:created xsi:type="dcterms:W3CDTF">2006-03-22T02:55:02Z</dcterms:created>
  <dcterms:modified xsi:type="dcterms:W3CDTF">2022-04-20T20:24:17Z</dcterms:modified>
</cp:coreProperties>
</file>