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1089600" cy="36576000"/>
  <p:notesSz cx="6858000" cy="9144000"/>
  <p:defaultTextStyle>
    <a:defPPr>
      <a:defRPr lang="en-US"/>
    </a:defPPr>
    <a:lvl1pPr algn="l" rtl="0" fontAlgn="base">
      <a:spcBef>
        <a:spcPct val="0"/>
      </a:spcBef>
      <a:spcAft>
        <a:spcPct val="0"/>
      </a:spcAft>
      <a:defRPr sz="76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76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76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76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76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76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76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76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76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11520">
          <p15:clr>
            <a:srgbClr val="A4A3A4"/>
          </p15:clr>
        </p15:guide>
        <p15:guide id="2" pos="979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143" autoAdjust="0"/>
    <p:restoredTop sz="94660"/>
  </p:normalViewPr>
  <p:slideViewPr>
    <p:cSldViewPr snapToGrid="0">
      <p:cViewPr varScale="1">
        <p:scale>
          <a:sx n="16" d="100"/>
          <a:sy n="16" d="100"/>
        </p:scale>
        <p:origin x="2664" y="10"/>
      </p:cViewPr>
      <p:guideLst>
        <p:guide orient="horz" pos="11520"/>
        <p:guide pos="979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32038" y="11361738"/>
            <a:ext cx="26425525" cy="7840662"/>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4664075" y="20726400"/>
            <a:ext cx="21761450" cy="93472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275037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554163" y="1465263"/>
            <a:ext cx="27981275" cy="6096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554163" y="8534400"/>
            <a:ext cx="27981275" cy="241379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79486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2540913" y="1465263"/>
            <a:ext cx="6994525" cy="3120707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54163" y="1465263"/>
            <a:ext cx="20834350" cy="3120707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77226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54163" y="1465263"/>
            <a:ext cx="27981275" cy="6096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554163" y="8534400"/>
            <a:ext cx="27981275" cy="241379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0805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55863" y="23502938"/>
            <a:ext cx="26425525" cy="726440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455863" y="15501938"/>
            <a:ext cx="26425525" cy="80010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774554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54163" y="1465263"/>
            <a:ext cx="27981275" cy="6096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554163" y="8534400"/>
            <a:ext cx="13914437" cy="241379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5621000" y="8534400"/>
            <a:ext cx="13914438" cy="241379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76224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54163" y="1465263"/>
            <a:ext cx="27981275" cy="6096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4163" y="8186738"/>
            <a:ext cx="13736637" cy="34131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54163" y="11599863"/>
            <a:ext cx="13736637" cy="210724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5792450" y="8186738"/>
            <a:ext cx="13742988" cy="34131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5792450" y="11599863"/>
            <a:ext cx="13742988" cy="210724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31591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54163" y="1465263"/>
            <a:ext cx="27981275" cy="6096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91050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8239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54163" y="1455738"/>
            <a:ext cx="10228262" cy="619760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155488" y="1455738"/>
            <a:ext cx="17379950" cy="3121660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554163" y="7653338"/>
            <a:ext cx="10228262" cy="25019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23473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13" y="25603200"/>
            <a:ext cx="18653125" cy="3022600"/>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094413" y="3268663"/>
            <a:ext cx="18653125" cy="219456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094413" y="28625800"/>
            <a:ext cx="18653125" cy="4292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1031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_Pic1"/>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71525" y="1409700"/>
            <a:ext cx="2632075" cy="283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867150" rtl="0" eaLnBrk="0" fontAlgn="base" hangingPunct="0">
        <a:spcBef>
          <a:spcPct val="0"/>
        </a:spcBef>
        <a:spcAft>
          <a:spcPct val="0"/>
        </a:spcAft>
        <a:defRPr sz="18600">
          <a:solidFill>
            <a:schemeClr val="tx2"/>
          </a:solidFill>
          <a:latin typeface="+mj-lt"/>
          <a:ea typeface="+mj-ea"/>
          <a:cs typeface="+mj-cs"/>
        </a:defRPr>
      </a:lvl1pPr>
      <a:lvl2pPr algn="ctr" defTabSz="3867150" rtl="0" eaLnBrk="0" fontAlgn="base" hangingPunct="0">
        <a:spcBef>
          <a:spcPct val="0"/>
        </a:spcBef>
        <a:spcAft>
          <a:spcPct val="0"/>
        </a:spcAft>
        <a:defRPr sz="18600">
          <a:solidFill>
            <a:schemeClr val="tx2"/>
          </a:solidFill>
          <a:latin typeface="Arial" pitchFamily="34" charset="0"/>
          <a:cs typeface="Arial" pitchFamily="34" charset="0"/>
        </a:defRPr>
      </a:lvl2pPr>
      <a:lvl3pPr algn="ctr" defTabSz="3867150" rtl="0" eaLnBrk="0" fontAlgn="base" hangingPunct="0">
        <a:spcBef>
          <a:spcPct val="0"/>
        </a:spcBef>
        <a:spcAft>
          <a:spcPct val="0"/>
        </a:spcAft>
        <a:defRPr sz="18600">
          <a:solidFill>
            <a:schemeClr val="tx2"/>
          </a:solidFill>
          <a:latin typeface="Arial" pitchFamily="34" charset="0"/>
          <a:cs typeface="Arial" pitchFamily="34" charset="0"/>
        </a:defRPr>
      </a:lvl3pPr>
      <a:lvl4pPr algn="ctr" defTabSz="3867150" rtl="0" eaLnBrk="0" fontAlgn="base" hangingPunct="0">
        <a:spcBef>
          <a:spcPct val="0"/>
        </a:spcBef>
        <a:spcAft>
          <a:spcPct val="0"/>
        </a:spcAft>
        <a:defRPr sz="18600">
          <a:solidFill>
            <a:schemeClr val="tx2"/>
          </a:solidFill>
          <a:latin typeface="Arial" pitchFamily="34" charset="0"/>
          <a:cs typeface="Arial" pitchFamily="34" charset="0"/>
        </a:defRPr>
      </a:lvl4pPr>
      <a:lvl5pPr algn="ctr" defTabSz="3867150" rtl="0" eaLnBrk="0" fontAlgn="base" hangingPunct="0">
        <a:spcBef>
          <a:spcPct val="0"/>
        </a:spcBef>
        <a:spcAft>
          <a:spcPct val="0"/>
        </a:spcAft>
        <a:defRPr sz="18600">
          <a:solidFill>
            <a:schemeClr val="tx2"/>
          </a:solidFill>
          <a:latin typeface="Arial" pitchFamily="34" charset="0"/>
          <a:cs typeface="Arial" pitchFamily="34" charset="0"/>
        </a:defRPr>
      </a:lvl5pPr>
      <a:lvl6pPr marL="457200" algn="ctr" defTabSz="3867150" rtl="0" fontAlgn="base">
        <a:spcBef>
          <a:spcPct val="0"/>
        </a:spcBef>
        <a:spcAft>
          <a:spcPct val="0"/>
        </a:spcAft>
        <a:defRPr sz="18600">
          <a:solidFill>
            <a:schemeClr val="tx2"/>
          </a:solidFill>
          <a:latin typeface="Arial" pitchFamily="34" charset="0"/>
          <a:cs typeface="Arial" pitchFamily="34" charset="0"/>
        </a:defRPr>
      </a:lvl6pPr>
      <a:lvl7pPr marL="914400" algn="ctr" defTabSz="3867150" rtl="0" fontAlgn="base">
        <a:spcBef>
          <a:spcPct val="0"/>
        </a:spcBef>
        <a:spcAft>
          <a:spcPct val="0"/>
        </a:spcAft>
        <a:defRPr sz="18600">
          <a:solidFill>
            <a:schemeClr val="tx2"/>
          </a:solidFill>
          <a:latin typeface="Arial" pitchFamily="34" charset="0"/>
          <a:cs typeface="Arial" pitchFamily="34" charset="0"/>
        </a:defRPr>
      </a:lvl7pPr>
      <a:lvl8pPr marL="1371600" algn="ctr" defTabSz="3867150" rtl="0" fontAlgn="base">
        <a:spcBef>
          <a:spcPct val="0"/>
        </a:spcBef>
        <a:spcAft>
          <a:spcPct val="0"/>
        </a:spcAft>
        <a:defRPr sz="18600">
          <a:solidFill>
            <a:schemeClr val="tx2"/>
          </a:solidFill>
          <a:latin typeface="Arial" pitchFamily="34" charset="0"/>
          <a:cs typeface="Arial" pitchFamily="34" charset="0"/>
        </a:defRPr>
      </a:lvl8pPr>
      <a:lvl9pPr marL="1828800" algn="ctr" defTabSz="3867150" rtl="0" fontAlgn="base">
        <a:spcBef>
          <a:spcPct val="0"/>
        </a:spcBef>
        <a:spcAft>
          <a:spcPct val="0"/>
        </a:spcAft>
        <a:defRPr sz="18600">
          <a:solidFill>
            <a:schemeClr val="tx2"/>
          </a:solidFill>
          <a:latin typeface="Arial" pitchFamily="34" charset="0"/>
          <a:cs typeface="Arial" pitchFamily="34" charset="0"/>
        </a:defRPr>
      </a:lvl9pPr>
    </p:titleStyle>
    <p:bodyStyle>
      <a:lvl1pPr marL="1449388" indent="-1449388" algn="l" defTabSz="3867150" rtl="0" eaLnBrk="0" fontAlgn="base" hangingPunct="0">
        <a:spcBef>
          <a:spcPct val="20000"/>
        </a:spcBef>
        <a:spcAft>
          <a:spcPct val="0"/>
        </a:spcAft>
        <a:buChar char="•"/>
        <a:defRPr sz="13500">
          <a:solidFill>
            <a:schemeClr val="tx1"/>
          </a:solidFill>
          <a:latin typeface="+mn-lt"/>
          <a:ea typeface="+mn-ea"/>
          <a:cs typeface="+mn-cs"/>
        </a:defRPr>
      </a:lvl1pPr>
      <a:lvl2pPr marL="3141663" indent="-1208088" algn="l" defTabSz="3867150" rtl="0" eaLnBrk="0" fontAlgn="base" hangingPunct="0">
        <a:spcBef>
          <a:spcPct val="20000"/>
        </a:spcBef>
        <a:spcAft>
          <a:spcPct val="0"/>
        </a:spcAft>
        <a:buChar char="–"/>
        <a:defRPr sz="11800">
          <a:solidFill>
            <a:schemeClr val="tx1"/>
          </a:solidFill>
          <a:latin typeface="+mn-lt"/>
          <a:cs typeface="+mn-cs"/>
        </a:defRPr>
      </a:lvl2pPr>
      <a:lvl3pPr marL="4833938" indent="-966788" algn="l" defTabSz="3867150" rtl="0" eaLnBrk="0" fontAlgn="base" hangingPunct="0">
        <a:spcBef>
          <a:spcPct val="20000"/>
        </a:spcBef>
        <a:spcAft>
          <a:spcPct val="0"/>
        </a:spcAft>
        <a:buChar char="•"/>
        <a:defRPr sz="10100">
          <a:solidFill>
            <a:schemeClr val="tx1"/>
          </a:solidFill>
          <a:latin typeface="+mn-lt"/>
          <a:cs typeface="+mn-cs"/>
        </a:defRPr>
      </a:lvl3pPr>
      <a:lvl4pPr marL="6765925" indent="-966788" algn="l" defTabSz="3867150" rtl="0" eaLnBrk="0" fontAlgn="base" hangingPunct="0">
        <a:spcBef>
          <a:spcPct val="20000"/>
        </a:spcBef>
        <a:spcAft>
          <a:spcPct val="0"/>
        </a:spcAft>
        <a:buChar char="–"/>
        <a:defRPr sz="8500">
          <a:solidFill>
            <a:schemeClr val="tx1"/>
          </a:solidFill>
          <a:latin typeface="+mn-lt"/>
          <a:cs typeface="+mn-cs"/>
        </a:defRPr>
      </a:lvl4pPr>
      <a:lvl5pPr marL="8699500" indent="-966788" algn="l" defTabSz="3867150" rtl="0" eaLnBrk="0" fontAlgn="base" hangingPunct="0">
        <a:spcBef>
          <a:spcPct val="20000"/>
        </a:spcBef>
        <a:spcAft>
          <a:spcPct val="0"/>
        </a:spcAft>
        <a:buChar char="»"/>
        <a:defRPr sz="8500">
          <a:solidFill>
            <a:schemeClr val="tx1"/>
          </a:solidFill>
          <a:latin typeface="+mn-lt"/>
          <a:cs typeface="+mn-cs"/>
        </a:defRPr>
      </a:lvl5pPr>
      <a:lvl6pPr marL="9156700" indent="-966788" algn="l" defTabSz="3867150" rtl="0" fontAlgn="base">
        <a:spcBef>
          <a:spcPct val="20000"/>
        </a:spcBef>
        <a:spcAft>
          <a:spcPct val="0"/>
        </a:spcAft>
        <a:buChar char="»"/>
        <a:defRPr sz="8500">
          <a:solidFill>
            <a:schemeClr val="tx1"/>
          </a:solidFill>
          <a:latin typeface="+mn-lt"/>
          <a:cs typeface="+mn-cs"/>
        </a:defRPr>
      </a:lvl6pPr>
      <a:lvl7pPr marL="9613900" indent="-966788" algn="l" defTabSz="3867150" rtl="0" fontAlgn="base">
        <a:spcBef>
          <a:spcPct val="20000"/>
        </a:spcBef>
        <a:spcAft>
          <a:spcPct val="0"/>
        </a:spcAft>
        <a:buChar char="»"/>
        <a:defRPr sz="8500">
          <a:solidFill>
            <a:schemeClr val="tx1"/>
          </a:solidFill>
          <a:latin typeface="+mn-lt"/>
          <a:cs typeface="+mn-cs"/>
        </a:defRPr>
      </a:lvl7pPr>
      <a:lvl8pPr marL="10071100" indent="-966788" algn="l" defTabSz="3867150" rtl="0" fontAlgn="base">
        <a:spcBef>
          <a:spcPct val="20000"/>
        </a:spcBef>
        <a:spcAft>
          <a:spcPct val="0"/>
        </a:spcAft>
        <a:buChar char="»"/>
        <a:defRPr sz="8500">
          <a:solidFill>
            <a:schemeClr val="tx1"/>
          </a:solidFill>
          <a:latin typeface="+mn-lt"/>
          <a:cs typeface="+mn-cs"/>
        </a:defRPr>
      </a:lvl8pPr>
      <a:lvl9pPr marL="10528300" indent="-966788" algn="l" defTabSz="3867150" rtl="0" fontAlgn="base">
        <a:spcBef>
          <a:spcPct val="20000"/>
        </a:spcBef>
        <a:spcAft>
          <a:spcPct val="0"/>
        </a:spcAft>
        <a:buChar char="»"/>
        <a:defRPr sz="85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ian.umces.edu/blog/wp-content/uploads/2012/01/iil_diagram_relative_sea_level_rise_shifting_sands3.png" TargetMode="External"/><Relationship Id="rId7" Type="http://schemas.openxmlformats.org/officeDocument/2006/relationships/image" Target="../media/image2.png"/><Relationship Id="rId2" Type="http://schemas.openxmlformats.org/officeDocument/2006/relationships/hyperlink" Target="http://www.ready.gov/sites/default/files/Floods%201.1.1.0%20Tab%202%20of%204_1.jpg" TargetMode="External"/><Relationship Id="rId1" Type="http://schemas.openxmlformats.org/officeDocument/2006/relationships/slideLayout" Target="../slideLayouts/slideLayout1.xml"/><Relationship Id="rId6" Type="http://schemas.openxmlformats.org/officeDocument/2006/relationships/hyperlink" Target="mailto:Jeffrey.dattilo@student.shu.edu" TargetMode="External"/><Relationship Id="rId5" Type="http://schemas.openxmlformats.org/officeDocument/2006/relationships/hyperlink" Target="http://www.susquehannafloodforecasting.org/before-during-after.html" TargetMode="External"/><Relationship Id="rId4" Type="http://schemas.openxmlformats.org/officeDocument/2006/relationships/hyperlink" Target="https://drawingbynumbers.org/sites/drawingbynumbers.org/files/Picture%2013.png" TargetMode="External"/><Relationship Id="rId9"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bwMode="auto">
          <a:xfrm>
            <a:off x="762000" y="914400"/>
            <a:ext cx="29718000" cy="5181600"/>
          </a:xfrm>
          <a:solidFill>
            <a:schemeClr val="accent1">
              <a:alpha val="33000"/>
            </a:schemeClr>
          </a:solidFill>
          <a:ln>
            <a:solidFill>
              <a:srgbClr val="333333"/>
            </a:solidFill>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z="11000" dirty="0" smtClean="0">
                <a:solidFill>
                  <a:srgbClr val="003399"/>
                </a:solidFill>
                <a:effectLst>
                  <a:outerShdw blurRad="38100" dist="38100" dir="2700000" algn="tl">
                    <a:srgbClr val="000000"/>
                  </a:outerShdw>
                </a:effectLst>
              </a:rPr>
              <a:t>FLOOD SAFETY  </a:t>
            </a:r>
            <a:r>
              <a:rPr lang="en-US" dirty="0" smtClean="0"/>
              <a:t/>
            </a:r>
            <a:br>
              <a:rPr lang="en-US" dirty="0" smtClean="0"/>
            </a:br>
            <a:r>
              <a:rPr lang="en-US" sz="9400" dirty="0" smtClean="0"/>
              <a:t>Jeffrey </a:t>
            </a:r>
            <a:r>
              <a:rPr lang="en-US" sz="9400" dirty="0" err="1" smtClean="0"/>
              <a:t>Dattilo</a:t>
            </a:r>
            <a:r>
              <a:rPr lang="en-US" sz="9400" dirty="0" smtClean="0"/>
              <a:t/>
            </a:r>
            <a:br>
              <a:rPr lang="en-US" sz="9400" dirty="0" smtClean="0"/>
            </a:br>
            <a:r>
              <a:rPr lang="en-US" sz="9400" dirty="0" smtClean="0"/>
              <a:t>Seton Hall University, South Orange, NJ 07079</a:t>
            </a:r>
          </a:p>
        </p:txBody>
      </p:sp>
      <p:sp>
        <p:nvSpPr>
          <p:cNvPr id="2052" name="Text Box 4"/>
          <p:cNvSpPr txBox="1">
            <a:spLocks noChangeArrowheads="1"/>
          </p:cNvSpPr>
          <p:nvPr/>
        </p:nvSpPr>
        <p:spPr bwMode="auto">
          <a:xfrm>
            <a:off x="775138" y="6806324"/>
            <a:ext cx="29641800" cy="4893647"/>
          </a:xfrm>
          <a:prstGeom prst="rect">
            <a:avLst/>
          </a:prstGeom>
          <a:ln>
            <a:headEnd/>
            <a:tailEnd/>
          </a:ln>
        </p:spPr>
        <p:style>
          <a:lnRef idx="0">
            <a:schemeClr val="dk1"/>
          </a:lnRef>
          <a:fillRef idx="3">
            <a:schemeClr val="dk1"/>
          </a:fillRef>
          <a:effectRef idx="3">
            <a:schemeClr val="dk1"/>
          </a:effectRef>
          <a:fontRef idx="minor">
            <a:schemeClr val="lt1"/>
          </a:fontRef>
        </p:style>
        <p:txBody>
          <a:bodyPr>
            <a:spAutoFit/>
          </a:bodyPr>
          <a:lstStyle/>
          <a:p>
            <a:pPr defTabSz="3867150">
              <a:spcBef>
                <a:spcPct val="50000"/>
              </a:spcBef>
              <a:defRPr/>
            </a:pPr>
            <a:r>
              <a:rPr lang="en-US" sz="4800" b="1" u="sng" dirty="0" smtClean="0"/>
              <a:t> Storms and Flooding:</a:t>
            </a:r>
            <a:endParaRPr lang="en-US" sz="4800" u="sng" dirty="0"/>
          </a:p>
          <a:p>
            <a:pPr defTabSz="3867150">
              <a:spcBef>
                <a:spcPct val="50000"/>
              </a:spcBef>
              <a:defRPr/>
            </a:pPr>
            <a:r>
              <a:rPr lang="en-US" sz="4800" dirty="0" smtClean="0"/>
              <a:t>During storms, floods are one of the most common disasters that towns suffer. The elements are at their worst if you live by the coast. Wind speeds can reach upwards of 65 miles per hour. Waves from the ocean can reach up to 16 feet high coming in every 4 seconds. The sand of the beach can recede 82 feet during these storms and vicious floods can ravage your town. </a:t>
            </a:r>
            <a:br>
              <a:rPr lang="en-US" sz="4800" dirty="0" smtClean="0"/>
            </a:br>
            <a:r>
              <a:rPr lang="en-US" sz="4800" dirty="0" smtClean="0"/>
              <a:t>With sea levels rising every year, things could  get worse. </a:t>
            </a:r>
            <a:endParaRPr lang="en-US" sz="4800" dirty="0"/>
          </a:p>
        </p:txBody>
      </p:sp>
      <p:sp>
        <p:nvSpPr>
          <p:cNvPr id="2053" name="Text Box 5"/>
          <p:cNvSpPr txBox="1">
            <a:spLocks noChangeArrowheads="1"/>
          </p:cNvSpPr>
          <p:nvPr/>
        </p:nvSpPr>
        <p:spPr bwMode="auto">
          <a:xfrm>
            <a:off x="775138" y="11973281"/>
            <a:ext cx="14454352" cy="6678751"/>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spAutoFit/>
          </a:bodyPr>
          <a:lstStyle/>
          <a:p>
            <a:pPr defTabSz="3867150">
              <a:spcBef>
                <a:spcPct val="50000"/>
              </a:spcBef>
              <a:defRPr/>
            </a:pPr>
            <a:r>
              <a:rPr lang="en-US" b="1" u="sng" dirty="0"/>
              <a:t>What is a </a:t>
            </a:r>
            <a:r>
              <a:rPr lang="en-US" b="1" u="sng" dirty="0" smtClean="0"/>
              <a:t>Flood?</a:t>
            </a:r>
            <a:endParaRPr lang="en-US" b="1" u="sng" dirty="0"/>
          </a:p>
          <a:p>
            <a:pPr defTabSz="3867150">
              <a:spcBef>
                <a:spcPct val="50000"/>
              </a:spcBef>
              <a:defRPr/>
            </a:pPr>
            <a:r>
              <a:rPr lang="en-US" sz="3200" b="1" dirty="0" smtClean="0"/>
              <a:t>A flood is the overflow of a stream channel that occurs when a discharge exceeds the capacity of a channel. This is the most common, yet destructive form of natural disaster (Essentials of Geology, 11</a:t>
            </a:r>
            <a:r>
              <a:rPr lang="en-US" sz="3200" b="1" baseline="30000" dirty="0" smtClean="0"/>
              <a:t>th</a:t>
            </a:r>
            <a:r>
              <a:rPr lang="en-US" sz="3200" b="1" dirty="0" smtClean="0"/>
              <a:t> Edition)</a:t>
            </a:r>
          </a:p>
          <a:p>
            <a:pPr defTabSz="3867150">
              <a:spcBef>
                <a:spcPct val="50000"/>
              </a:spcBef>
              <a:defRPr/>
            </a:pPr>
            <a:r>
              <a:rPr lang="en-US" sz="3200" b="1" dirty="0" smtClean="0"/>
              <a:t>Most floods are caused by atmospheric processes that can vary greatly in both time and space. An hour or less of intense thunderstorm rainfall can trigger floods in small valleys. However, floods can become large if there is a large amount of rainfall. Floods can become regional as the seasons change, or some floods can result as a failure of human technology, such as a dam failure. Some floods can get so bad that they become flash floods, which can be incredibly deadly.</a:t>
            </a:r>
            <a:endParaRPr lang="en-US" sz="3200" b="1" dirty="0"/>
          </a:p>
        </p:txBody>
      </p:sp>
      <p:sp>
        <p:nvSpPr>
          <p:cNvPr id="2057" name="Text Box 9"/>
          <p:cNvSpPr txBox="1">
            <a:spLocks noChangeArrowheads="1"/>
          </p:cNvSpPr>
          <p:nvPr/>
        </p:nvSpPr>
        <p:spPr bwMode="auto">
          <a:xfrm>
            <a:off x="16329269" y="11876955"/>
            <a:ext cx="14046200" cy="5970865"/>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spAutoFit/>
          </a:bodyPr>
          <a:lstStyle/>
          <a:p>
            <a:pPr defTabSz="3867150">
              <a:spcBef>
                <a:spcPct val="50000"/>
              </a:spcBef>
              <a:defRPr/>
            </a:pPr>
            <a:r>
              <a:rPr lang="en-US" b="1" u="sng" dirty="0" smtClean="0"/>
              <a:t>Signs of an Impending Flood:</a:t>
            </a:r>
          </a:p>
          <a:p>
            <a:pPr defTabSz="3867150">
              <a:spcBef>
                <a:spcPct val="50000"/>
              </a:spcBef>
              <a:defRPr/>
            </a:pPr>
            <a:r>
              <a:rPr lang="en-US" sz="3600" b="1" dirty="0" smtClean="0"/>
              <a:t>Floods are most likely to occur after a time of heavy rain fall</a:t>
            </a:r>
          </a:p>
          <a:p>
            <a:pPr defTabSz="3867150">
              <a:spcBef>
                <a:spcPct val="50000"/>
              </a:spcBef>
              <a:defRPr/>
            </a:pPr>
            <a:r>
              <a:rPr lang="en-US" sz="3600" b="1" dirty="0" smtClean="0"/>
              <a:t>Floods often occur within 6 hours of heavy rainfall</a:t>
            </a:r>
          </a:p>
          <a:p>
            <a:pPr defTabSz="3867150">
              <a:spcBef>
                <a:spcPct val="50000"/>
              </a:spcBef>
              <a:defRPr/>
            </a:pPr>
            <a:r>
              <a:rPr lang="en-US" sz="3600" b="1" dirty="0" smtClean="0"/>
              <a:t>Pay attention for National Weather Service Watches and Warnings:</a:t>
            </a:r>
          </a:p>
          <a:p>
            <a:pPr defTabSz="3867150">
              <a:spcBef>
                <a:spcPct val="50000"/>
              </a:spcBef>
              <a:defRPr/>
            </a:pPr>
            <a:r>
              <a:rPr lang="en-US" sz="3600" b="1" dirty="0" smtClean="0"/>
              <a:t>Watches- indicates conditions make it likely for a flood to occur</a:t>
            </a:r>
          </a:p>
          <a:p>
            <a:pPr defTabSz="3867150">
              <a:spcBef>
                <a:spcPct val="50000"/>
              </a:spcBef>
              <a:defRPr/>
            </a:pPr>
            <a:r>
              <a:rPr lang="en-US" sz="3600" b="1" dirty="0" smtClean="0"/>
              <a:t>Warning- indicates that flood is inevitable within the next hour</a:t>
            </a:r>
            <a:endParaRPr lang="en-US" sz="3600" b="1" dirty="0"/>
          </a:p>
        </p:txBody>
      </p:sp>
      <p:sp>
        <p:nvSpPr>
          <p:cNvPr id="2060" name="Text Box 14"/>
          <p:cNvSpPr txBox="1">
            <a:spLocks noChangeArrowheads="1"/>
          </p:cNvSpPr>
          <p:nvPr/>
        </p:nvSpPr>
        <p:spPr bwMode="auto">
          <a:xfrm>
            <a:off x="1371600" y="29794200"/>
            <a:ext cx="960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3867150" eaLnBrk="0" hangingPunct="0">
              <a:defRPr sz="7600">
                <a:solidFill>
                  <a:schemeClr val="tx1"/>
                </a:solidFill>
                <a:latin typeface="Arial" panose="020B0604020202020204" pitchFamily="34" charset="0"/>
                <a:cs typeface="Arial" panose="020B0604020202020204" pitchFamily="34" charset="0"/>
              </a:defRPr>
            </a:lvl1pPr>
            <a:lvl2pPr marL="742950" indent="-285750" defTabSz="3867150" eaLnBrk="0" hangingPunct="0">
              <a:defRPr sz="7600">
                <a:solidFill>
                  <a:schemeClr val="tx1"/>
                </a:solidFill>
                <a:latin typeface="Arial" panose="020B0604020202020204" pitchFamily="34" charset="0"/>
                <a:cs typeface="Arial" panose="020B0604020202020204" pitchFamily="34" charset="0"/>
              </a:defRPr>
            </a:lvl2pPr>
            <a:lvl3pPr marL="1143000" indent="-228600" defTabSz="3867150" eaLnBrk="0" hangingPunct="0">
              <a:defRPr sz="7600">
                <a:solidFill>
                  <a:schemeClr val="tx1"/>
                </a:solidFill>
                <a:latin typeface="Arial" panose="020B0604020202020204" pitchFamily="34" charset="0"/>
                <a:cs typeface="Arial" panose="020B0604020202020204" pitchFamily="34" charset="0"/>
              </a:defRPr>
            </a:lvl3pPr>
            <a:lvl4pPr marL="1600200" indent="-228600" defTabSz="3867150" eaLnBrk="0" hangingPunct="0">
              <a:defRPr sz="7600">
                <a:solidFill>
                  <a:schemeClr val="tx1"/>
                </a:solidFill>
                <a:latin typeface="Arial" panose="020B0604020202020204" pitchFamily="34" charset="0"/>
                <a:cs typeface="Arial" panose="020B0604020202020204" pitchFamily="34" charset="0"/>
              </a:defRPr>
            </a:lvl4pPr>
            <a:lvl5pPr marL="2057400" indent="-228600" defTabSz="3867150" eaLnBrk="0" hangingPunct="0">
              <a:defRPr sz="7600">
                <a:solidFill>
                  <a:schemeClr val="tx1"/>
                </a:solidFill>
                <a:latin typeface="Arial" panose="020B0604020202020204" pitchFamily="34" charset="0"/>
                <a:cs typeface="Arial" panose="020B0604020202020204" pitchFamily="34" charset="0"/>
              </a:defRPr>
            </a:lvl5pPr>
            <a:lvl6pPr marL="2514600" indent="-228600" defTabSz="3867150" eaLnBrk="0" fontAlgn="base" hangingPunct="0">
              <a:spcBef>
                <a:spcPct val="0"/>
              </a:spcBef>
              <a:spcAft>
                <a:spcPct val="0"/>
              </a:spcAft>
              <a:defRPr sz="7600">
                <a:solidFill>
                  <a:schemeClr val="tx1"/>
                </a:solidFill>
                <a:latin typeface="Arial" panose="020B0604020202020204" pitchFamily="34" charset="0"/>
                <a:cs typeface="Arial" panose="020B0604020202020204" pitchFamily="34" charset="0"/>
              </a:defRPr>
            </a:lvl6pPr>
            <a:lvl7pPr marL="2971800" indent="-228600" defTabSz="3867150" eaLnBrk="0" fontAlgn="base" hangingPunct="0">
              <a:spcBef>
                <a:spcPct val="0"/>
              </a:spcBef>
              <a:spcAft>
                <a:spcPct val="0"/>
              </a:spcAft>
              <a:defRPr sz="7600">
                <a:solidFill>
                  <a:schemeClr val="tx1"/>
                </a:solidFill>
                <a:latin typeface="Arial" panose="020B0604020202020204" pitchFamily="34" charset="0"/>
                <a:cs typeface="Arial" panose="020B0604020202020204" pitchFamily="34" charset="0"/>
              </a:defRPr>
            </a:lvl7pPr>
            <a:lvl8pPr marL="3429000" indent="-228600" defTabSz="3867150" eaLnBrk="0" fontAlgn="base" hangingPunct="0">
              <a:spcBef>
                <a:spcPct val="0"/>
              </a:spcBef>
              <a:spcAft>
                <a:spcPct val="0"/>
              </a:spcAft>
              <a:defRPr sz="7600">
                <a:solidFill>
                  <a:schemeClr val="tx1"/>
                </a:solidFill>
                <a:latin typeface="Arial" panose="020B0604020202020204" pitchFamily="34" charset="0"/>
                <a:cs typeface="Arial" panose="020B0604020202020204" pitchFamily="34" charset="0"/>
              </a:defRPr>
            </a:lvl8pPr>
            <a:lvl9pPr marL="3886200" indent="-228600" defTabSz="3867150" eaLnBrk="0" fontAlgn="base" hangingPunct="0">
              <a:spcBef>
                <a:spcPct val="0"/>
              </a:spcBef>
              <a:spcAft>
                <a:spcPct val="0"/>
              </a:spcAft>
              <a:defRPr sz="7600">
                <a:solidFill>
                  <a:schemeClr val="tx1"/>
                </a:solidFill>
                <a:latin typeface="Arial" panose="020B0604020202020204" pitchFamily="34" charset="0"/>
                <a:cs typeface="Arial" panose="020B0604020202020204" pitchFamily="34" charset="0"/>
              </a:defRPr>
            </a:lvl9pPr>
          </a:lstStyle>
          <a:p>
            <a:pPr eaLnBrk="1" hangingPunct="1">
              <a:spcBef>
                <a:spcPct val="50000"/>
              </a:spcBef>
            </a:pPr>
            <a:endParaRPr lang="en-US" altLang="en-US" sz="2400"/>
          </a:p>
        </p:txBody>
      </p:sp>
      <p:sp>
        <p:nvSpPr>
          <p:cNvPr id="2061" name="Text Box 15"/>
          <p:cNvSpPr txBox="1">
            <a:spLocks noChangeArrowheads="1"/>
          </p:cNvSpPr>
          <p:nvPr/>
        </p:nvSpPr>
        <p:spPr bwMode="auto">
          <a:xfrm>
            <a:off x="944301" y="26615429"/>
            <a:ext cx="39624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3867150" eaLnBrk="0" hangingPunct="0">
              <a:defRPr sz="7600">
                <a:solidFill>
                  <a:schemeClr val="tx1"/>
                </a:solidFill>
                <a:latin typeface="Arial" panose="020B0604020202020204" pitchFamily="34" charset="0"/>
                <a:cs typeface="Arial" panose="020B0604020202020204" pitchFamily="34" charset="0"/>
              </a:defRPr>
            </a:lvl1pPr>
            <a:lvl2pPr marL="742950" indent="-285750" defTabSz="3867150" eaLnBrk="0" hangingPunct="0">
              <a:defRPr sz="7600">
                <a:solidFill>
                  <a:schemeClr val="tx1"/>
                </a:solidFill>
                <a:latin typeface="Arial" panose="020B0604020202020204" pitchFamily="34" charset="0"/>
                <a:cs typeface="Arial" panose="020B0604020202020204" pitchFamily="34" charset="0"/>
              </a:defRPr>
            </a:lvl2pPr>
            <a:lvl3pPr marL="1143000" indent="-228600" defTabSz="3867150" eaLnBrk="0" hangingPunct="0">
              <a:defRPr sz="7600">
                <a:solidFill>
                  <a:schemeClr val="tx1"/>
                </a:solidFill>
                <a:latin typeface="Arial" panose="020B0604020202020204" pitchFamily="34" charset="0"/>
                <a:cs typeface="Arial" panose="020B0604020202020204" pitchFamily="34" charset="0"/>
              </a:defRPr>
            </a:lvl3pPr>
            <a:lvl4pPr marL="1600200" indent="-228600" defTabSz="3867150" eaLnBrk="0" hangingPunct="0">
              <a:defRPr sz="7600">
                <a:solidFill>
                  <a:schemeClr val="tx1"/>
                </a:solidFill>
                <a:latin typeface="Arial" panose="020B0604020202020204" pitchFamily="34" charset="0"/>
                <a:cs typeface="Arial" panose="020B0604020202020204" pitchFamily="34" charset="0"/>
              </a:defRPr>
            </a:lvl4pPr>
            <a:lvl5pPr marL="2057400" indent="-228600" defTabSz="3867150" eaLnBrk="0" hangingPunct="0">
              <a:defRPr sz="7600">
                <a:solidFill>
                  <a:schemeClr val="tx1"/>
                </a:solidFill>
                <a:latin typeface="Arial" panose="020B0604020202020204" pitchFamily="34" charset="0"/>
                <a:cs typeface="Arial" panose="020B0604020202020204" pitchFamily="34" charset="0"/>
              </a:defRPr>
            </a:lvl5pPr>
            <a:lvl6pPr marL="2514600" indent="-228600" defTabSz="3867150" eaLnBrk="0" fontAlgn="base" hangingPunct="0">
              <a:spcBef>
                <a:spcPct val="0"/>
              </a:spcBef>
              <a:spcAft>
                <a:spcPct val="0"/>
              </a:spcAft>
              <a:defRPr sz="7600">
                <a:solidFill>
                  <a:schemeClr val="tx1"/>
                </a:solidFill>
                <a:latin typeface="Arial" panose="020B0604020202020204" pitchFamily="34" charset="0"/>
                <a:cs typeface="Arial" panose="020B0604020202020204" pitchFamily="34" charset="0"/>
              </a:defRPr>
            </a:lvl6pPr>
            <a:lvl7pPr marL="2971800" indent="-228600" defTabSz="3867150" eaLnBrk="0" fontAlgn="base" hangingPunct="0">
              <a:spcBef>
                <a:spcPct val="0"/>
              </a:spcBef>
              <a:spcAft>
                <a:spcPct val="0"/>
              </a:spcAft>
              <a:defRPr sz="7600">
                <a:solidFill>
                  <a:schemeClr val="tx1"/>
                </a:solidFill>
                <a:latin typeface="Arial" panose="020B0604020202020204" pitchFamily="34" charset="0"/>
                <a:cs typeface="Arial" panose="020B0604020202020204" pitchFamily="34" charset="0"/>
              </a:defRPr>
            </a:lvl7pPr>
            <a:lvl8pPr marL="3429000" indent="-228600" defTabSz="3867150" eaLnBrk="0" fontAlgn="base" hangingPunct="0">
              <a:spcBef>
                <a:spcPct val="0"/>
              </a:spcBef>
              <a:spcAft>
                <a:spcPct val="0"/>
              </a:spcAft>
              <a:defRPr sz="7600">
                <a:solidFill>
                  <a:schemeClr val="tx1"/>
                </a:solidFill>
                <a:latin typeface="Arial" panose="020B0604020202020204" pitchFamily="34" charset="0"/>
                <a:cs typeface="Arial" panose="020B0604020202020204" pitchFamily="34" charset="0"/>
              </a:defRPr>
            </a:lvl8pPr>
            <a:lvl9pPr marL="3886200" indent="-228600" defTabSz="3867150" eaLnBrk="0" fontAlgn="base" hangingPunct="0">
              <a:spcBef>
                <a:spcPct val="0"/>
              </a:spcBef>
              <a:spcAft>
                <a:spcPct val="0"/>
              </a:spcAft>
              <a:defRPr sz="7600">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dirty="0"/>
              <a:t>Fig. </a:t>
            </a:r>
            <a:r>
              <a:rPr lang="en-US" altLang="en-US" sz="2000" dirty="0" smtClean="0"/>
              <a:t>1:https://drawingbynumbers.org/sites/drawingbynumbers.org/files/Picture%2013.png</a:t>
            </a:r>
            <a:endParaRPr lang="en-US" altLang="en-US" sz="2000" dirty="0"/>
          </a:p>
        </p:txBody>
      </p:sp>
      <p:sp>
        <p:nvSpPr>
          <p:cNvPr id="2070" name="Text Box 22"/>
          <p:cNvSpPr txBox="1">
            <a:spLocks noChangeArrowheads="1"/>
          </p:cNvSpPr>
          <p:nvPr/>
        </p:nvSpPr>
        <p:spPr bwMode="auto">
          <a:xfrm>
            <a:off x="16639562" y="18024804"/>
            <a:ext cx="13425613" cy="11079956"/>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a:spAutoFit/>
          </a:bodyPr>
          <a:lstStyle/>
          <a:p>
            <a:pPr defTabSz="3867150">
              <a:spcBef>
                <a:spcPct val="50000"/>
              </a:spcBef>
              <a:defRPr/>
            </a:pPr>
            <a:r>
              <a:rPr lang="en-US" b="1" u="sng" dirty="0"/>
              <a:t>How to </a:t>
            </a:r>
            <a:r>
              <a:rPr lang="en-US" b="1" u="sng" dirty="0" smtClean="0"/>
              <a:t>Prepare for a Flood</a:t>
            </a:r>
            <a:r>
              <a:rPr lang="en-US" b="1" dirty="0" smtClean="0"/>
              <a:t>:</a:t>
            </a:r>
          </a:p>
          <a:p>
            <a:pPr defTabSz="3867150">
              <a:spcBef>
                <a:spcPct val="50000"/>
              </a:spcBef>
              <a:defRPr/>
            </a:pPr>
            <a:r>
              <a:rPr lang="en-US" sz="3400" b="1" dirty="0" smtClean="0"/>
              <a:t>Monitor your surroundings and pay attention to weather forecasts.</a:t>
            </a:r>
          </a:p>
          <a:p>
            <a:pPr defTabSz="3867150">
              <a:spcBef>
                <a:spcPct val="50000"/>
              </a:spcBef>
              <a:defRPr/>
            </a:pPr>
            <a:r>
              <a:rPr lang="en-US" sz="3400" b="1" dirty="0" smtClean="0"/>
              <a:t>Stock up on Supplies- Bottled water, canned </a:t>
            </a:r>
            <a:r>
              <a:rPr lang="en-US" sz="3400" b="1" dirty="0"/>
              <a:t>f</a:t>
            </a:r>
            <a:r>
              <a:rPr lang="en-US" sz="3400" b="1" dirty="0" smtClean="0"/>
              <a:t>ood, medicine, toiletries, batteries, flash light</a:t>
            </a:r>
          </a:p>
          <a:p>
            <a:pPr defTabSz="3867150">
              <a:spcBef>
                <a:spcPct val="50000"/>
              </a:spcBef>
              <a:defRPr/>
            </a:pPr>
            <a:r>
              <a:rPr lang="en-US" sz="3400" b="1" dirty="0" smtClean="0"/>
              <a:t>Have a second, safe location to evacuate </a:t>
            </a:r>
          </a:p>
          <a:p>
            <a:pPr defTabSz="3867150">
              <a:spcBef>
                <a:spcPct val="50000"/>
              </a:spcBef>
              <a:defRPr/>
            </a:pPr>
            <a:r>
              <a:rPr lang="en-US" sz="3400" b="1" dirty="0" smtClean="0"/>
              <a:t>Move valuable property to the highest point of your house</a:t>
            </a:r>
          </a:p>
          <a:p>
            <a:pPr defTabSz="3867150">
              <a:spcBef>
                <a:spcPct val="50000"/>
              </a:spcBef>
              <a:defRPr/>
            </a:pPr>
            <a:r>
              <a:rPr lang="en-US" sz="3400" b="1" dirty="0" smtClean="0"/>
              <a:t>Have alternative travel routes and a car with a full tank of gas</a:t>
            </a:r>
          </a:p>
          <a:p>
            <a:pPr defTabSz="3867150">
              <a:spcBef>
                <a:spcPct val="50000"/>
              </a:spcBef>
              <a:defRPr/>
            </a:pPr>
            <a:r>
              <a:rPr lang="en-US" sz="3400" b="1" dirty="0" smtClean="0"/>
              <a:t>Disconnect all electronics</a:t>
            </a:r>
          </a:p>
          <a:p>
            <a:pPr defTabSz="3867150">
              <a:spcBef>
                <a:spcPct val="50000"/>
              </a:spcBef>
              <a:defRPr/>
            </a:pPr>
            <a:r>
              <a:rPr lang="en-US" sz="3400" b="1" dirty="0" smtClean="0"/>
              <a:t>Seal vents to basement</a:t>
            </a:r>
          </a:p>
          <a:p>
            <a:pPr defTabSz="3867150">
              <a:spcBef>
                <a:spcPct val="50000"/>
              </a:spcBef>
              <a:defRPr/>
            </a:pPr>
            <a:r>
              <a:rPr lang="en-US" sz="3400" b="1" dirty="0" smtClean="0"/>
              <a:t>Tie down all lawn furniture you do not want to lose</a:t>
            </a:r>
          </a:p>
          <a:p>
            <a:pPr defTabSz="3867150">
              <a:spcBef>
                <a:spcPct val="50000"/>
              </a:spcBef>
              <a:defRPr/>
            </a:pPr>
            <a:r>
              <a:rPr lang="en-US" sz="3200" b="1" dirty="0"/>
              <a:t>Never drive through a </a:t>
            </a:r>
            <a:r>
              <a:rPr lang="en-US" sz="3200" b="1" dirty="0" smtClean="0"/>
              <a:t>flood covered roads</a:t>
            </a:r>
            <a:endParaRPr lang="en-US" sz="3200" b="1" dirty="0"/>
          </a:p>
          <a:p>
            <a:pPr defTabSz="3867150">
              <a:spcBef>
                <a:spcPct val="50000"/>
              </a:spcBef>
              <a:defRPr/>
            </a:pPr>
            <a:endParaRPr lang="en-US" b="1" dirty="0"/>
          </a:p>
        </p:txBody>
      </p:sp>
      <p:sp>
        <p:nvSpPr>
          <p:cNvPr id="2071" name="Text Box 23"/>
          <p:cNvSpPr txBox="1">
            <a:spLocks noChangeArrowheads="1"/>
          </p:cNvSpPr>
          <p:nvPr/>
        </p:nvSpPr>
        <p:spPr bwMode="auto">
          <a:xfrm>
            <a:off x="15763874" y="28740624"/>
            <a:ext cx="15005538" cy="4401205"/>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a:spAutoFit/>
          </a:bodyPr>
          <a:lstStyle/>
          <a:p>
            <a:pPr defTabSz="3867150">
              <a:spcBef>
                <a:spcPct val="50000"/>
              </a:spcBef>
              <a:defRPr/>
            </a:pPr>
            <a:r>
              <a:rPr lang="en-US" sz="2800" b="1" u="sng" dirty="0"/>
              <a:t>Remember:</a:t>
            </a:r>
            <a:r>
              <a:rPr lang="en-US" sz="2800" b="1" dirty="0"/>
              <a:t> </a:t>
            </a:r>
            <a:r>
              <a:rPr lang="en-US" sz="2800" b="1" dirty="0" smtClean="0"/>
              <a:t>Floods can easily be deadly if the proper precautions are not taken</a:t>
            </a:r>
            <a:endParaRPr lang="en-US" sz="2800" b="1" dirty="0"/>
          </a:p>
          <a:p>
            <a:pPr defTabSz="3867150">
              <a:spcBef>
                <a:spcPct val="50000"/>
              </a:spcBef>
              <a:buFont typeface="Arial" pitchFamily="34" charset="0"/>
              <a:buChar char="•"/>
              <a:defRPr/>
            </a:pPr>
            <a:r>
              <a:rPr lang="en-US" sz="2800" b="1" dirty="0" smtClean="0"/>
              <a:t>If there is heavy rainfall, pay close attention to weather forecasts</a:t>
            </a:r>
            <a:endParaRPr lang="en-US" sz="2800" b="1" dirty="0"/>
          </a:p>
          <a:p>
            <a:pPr defTabSz="3867150">
              <a:spcBef>
                <a:spcPct val="50000"/>
              </a:spcBef>
              <a:buFont typeface="Arial" pitchFamily="34" charset="0"/>
              <a:buChar char="•"/>
              <a:defRPr/>
            </a:pPr>
            <a:r>
              <a:rPr lang="en-US" sz="2800" b="1" dirty="0" smtClean="0"/>
              <a:t>If floods are predicted, try and go somewhere safe or get to higher ground</a:t>
            </a:r>
            <a:endParaRPr lang="en-US" sz="2800" b="1" dirty="0"/>
          </a:p>
          <a:p>
            <a:pPr defTabSz="3867150">
              <a:spcBef>
                <a:spcPct val="50000"/>
              </a:spcBef>
              <a:buFont typeface="Arial" pitchFamily="34" charset="0"/>
              <a:buChar char="•"/>
              <a:defRPr/>
            </a:pPr>
            <a:r>
              <a:rPr lang="en-US" sz="2800" b="1" dirty="0" smtClean="0"/>
              <a:t>Secure family, home, and possessions</a:t>
            </a:r>
          </a:p>
          <a:p>
            <a:pPr defTabSz="3867150">
              <a:spcBef>
                <a:spcPct val="50000"/>
              </a:spcBef>
              <a:buFont typeface="Arial" pitchFamily="34" charset="0"/>
              <a:buChar char="•"/>
              <a:defRPr/>
            </a:pPr>
            <a:r>
              <a:rPr lang="en-US" sz="2800" b="1" dirty="0" smtClean="0"/>
              <a:t>Turn off electricity</a:t>
            </a:r>
          </a:p>
          <a:p>
            <a:pPr defTabSz="3867150">
              <a:spcBef>
                <a:spcPct val="50000"/>
              </a:spcBef>
              <a:buFont typeface="Arial" pitchFamily="34" charset="0"/>
              <a:buChar char="•"/>
              <a:defRPr/>
            </a:pPr>
            <a:r>
              <a:rPr lang="en-US" sz="2800" b="1" dirty="0" smtClean="0"/>
              <a:t>Wait until it is safe to return</a:t>
            </a:r>
          </a:p>
          <a:p>
            <a:pPr defTabSz="3867150">
              <a:spcBef>
                <a:spcPct val="50000"/>
              </a:spcBef>
              <a:buFont typeface="Arial" pitchFamily="34" charset="0"/>
              <a:buChar char="•"/>
              <a:defRPr/>
            </a:pPr>
            <a:r>
              <a:rPr lang="en-US" sz="2800" b="1" dirty="0" smtClean="0"/>
              <a:t>BE PREPARED- make a plan</a:t>
            </a:r>
            <a:endParaRPr lang="en-US" sz="2800" b="1" dirty="0"/>
          </a:p>
        </p:txBody>
      </p:sp>
      <p:sp>
        <p:nvSpPr>
          <p:cNvPr id="2068" name="Text Box 25"/>
          <p:cNvSpPr txBox="1">
            <a:spLocks noChangeArrowheads="1"/>
          </p:cNvSpPr>
          <p:nvPr/>
        </p:nvSpPr>
        <p:spPr bwMode="auto">
          <a:xfrm>
            <a:off x="8002314" y="33606179"/>
            <a:ext cx="29565600" cy="6401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3867150" eaLnBrk="0" hangingPunct="0">
              <a:defRPr sz="7600">
                <a:solidFill>
                  <a:schemeClr val="tx1"/>
                </a:solidFill>
                <a:latin typeface="Arial" panose="020B0604020202020204" pitchFamily="34" charset="0"/>
                <a:cs typeface="Arial" panose="020B0604020202020204" pitchFamily="34" charset="0"/>
              </a:defRPr>
            </a:lvl1pPr>
            <a:lvl2pPr marL="742950" indent="-285750" defTabSz="3867150" eaLnBrk="0" hangingPunct="0">
              <a:defRPr sz="7600">
                <a:solidFill>
                  <a:schemeClr val="tx1"/>
                </a:solidFill>
                <a:latin typeface="Arial" panose="020B0604020202020204" pitchFamily="34" charset="0"/>
                <a:cs typeface="Arial" panose="020B0604020202020204" pitchFamily="34" charset="0"/>
              </a:defRPr>
            </a:lvl2pPr>
            <a:lvl3pPr marL="1143000" indent="-228600" defTabSz="3867150" eaLnBrk="0" hangingPunct="0">
              <a:defRPr sz="7600">
                <a:solidFill>
                  <a:schemeClr val="tx1"/>
                </a:solidFill>
                <a:latin typeface="Arial" panose="020B0604020202020204" pitchFamily="34" charset="0"/>
                <a:cs typeface="Arial" panose="020B0604020202020204" pitchFamily="34" charset="0"/>
              </a:defRPr>
            </a:lvl3pPr>
            <a:lvl4pPr marL="1600200" indent="-228600" defTabSz="3867150" eaLnBrk="0" hangingPunct="0">
              <a:defRPr sz="7600">
                <a:solidFill>
                  <a:schemeClr val="tx1"/>
                </a:solidFill>
                <a:latin typeface="Arial" panose="020B0604020202020204" pitchFamily="34" charset="0"/>
                <a:cs typeface="Arial" panose="020B0604020202020204" pitchFamily="34" charset="0"/>
              </a:defRPr>
            </a:lvl4pPr>
            <a:lvl5pPr marL="2057400" indent="-228600" defTabSz="3867150" eaLnBrk="0" hangingPunct="0">
              <a:defRPr sz="7600">
                <a:solidFill>
                  <a:schemeClr val="tx1"/>
                </a:solidFill>
                <a:latin typeface="Arial" panose="020B0604020202020204" pitchFamily="34" charset="0"/>
                <a:cs typeface="Arial" panose="020B0604020202020204" pitchFamily="34" charset="0"/>
              </a:defRPr>
            </a:lvl5pPr>
            <a:lvl6pPr marL="2514600" indent="-228600" defTabSz="3867150" eaLnBrk="0" fontAlgn="base" hangingPunct="0">
              <a:spcBef>
                <a:spcPct val="0"/>
              </a:spcBef>
              <a:spcAft>
                <a:spcPct val="0"/>
              </a:spcAft>
              <a:defRPr sz="7600">
                <a:solidFill>
                  <a:schemeClr val="tx1"/>
                </a:solidFill>
                <a:latin typeface="Arial" panose="020B0604020202020204" pitchFamily="34" charset="0"/>
                <a:cs typeface="Arial" panose="020B0604020202020204" pitchFamily="34" charset="0"/>
              </a:defRPr>
            </a:lvl6pPr>
            <a:lvl7pPr marL="2971800" indent="-228600" defTabSz="3867150" eaLnBrk="0" fontAlgn="base" hangingPunct="0">
              <a:spcBef>
                <a:spcPct val="0"/>
              </a:spcBef>
              <a:spcAft>
                <a:spcPct val="0"/>
              </a:spcAft>
              <a:defRPr sz="7600">
                <a:solidFill>
                  <a:schemeClr val="tx1"/>
                </a:solidFill>
                <a:latin typeface="Arial" panose="020B0604020202020204" pitchFamily="34" charset="0"/>
                <a:cs typeface="Arial" panose="020B0604020202020204" pitchFamily="34" charset="0"/>
              </a:defRPr>
            </a:lvl7pPr>
            <a:lvl8pPr marL="3429000" indent="-228600" defTabSz="3867150" eaLnBrk="0" fontAlgn="base" hangingPunct="0">
              <a:spcBef>
                <a:spcPct val="0"/>
              </a:spcBef>
              <a:spcAft>
                <a:spcPct val="0"/>
              </a:spcAft>
              <a:defRPr sz="7600">
                <a:solidFill>
                  <a:schemeClr val="tx1"/>
                </a:solidFill>
                <a:latin typeface="Arial" panose="020B0604020202020204" pitchFamily="34" charset="0"/>
                <a:cs typeface="Arial" panose="020B0604020202020204" pitchFamily="34" charset="0"/>
              </a:defRPr>
            </a:lvl8pPr>
            <a:lvl9pPr marL="3886200" indent="-228600" defTabSz="3867150" eaLnBrk="0" fontAlgn="base" hangingPunct="0">
              <a:spcBef>
                <a:spcPct val="0"/>
              </a:spcBef>
              <a:spcAft>
                <a:spcPct val="0"/>
              </a:spcAft>
              <a:defRPr sz="76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dirty="0" smtClean="0"/>
              <a:t>Sources: </a:t>
            </a:r>
          </a:p>
          <a:p>
            <a:pPr algn="ctr" eaLnBrk="1" hangingPunct="1">
              <a:spcBef>
                <a:spcPct val="50000"/>
              </a:spcBef>
            </a:pPr>
            <a:r>
              <a:rPr lang="en-US" altLang="en-US" sz="2000" dirty="0" smtClean="0">
                <a:hlinkClick r:id="rId2"/>
              </a:rPr>
              <a:t>http://www.ready.gov/sites/default/files/Floods%201.1.1.0%20Tab%202%20of%204_1.jpg</a:t>
            </a:r>
            <a:endParaRPr lang="en-US" altLang="en-US" sz="2000" dirty="0" smtClean="0"/>
          </a:p>
          <a:p>
            <a:pPr algn="ctr" eaLnBrk="1" hangingPunct="1">
              <a:spcBef>
                <a:spcPct val="50000"/>
              </a:spcBef>
            </a:pPr>
            <a:r>
              <a:rPr lang="en-US" altLang="en-US" sz="2000" dirty="0" smtClean="0">
                <a:hlinkClick r:id="rId3"/>
              </a:rPr>
              <a:t>http://ian.umces.edu/blog/wp-content/uploads/2012/01/iil_diagram_relative_sea_level_rise_shifting_sands3.png</a:t>
            </a:r>
            <a:endParaRPr lang="en-US" altLang="en-US" sz="2000" dirty="0" smtClean="0"/>
          </a:p>
          <a:p>
            <a:pPr algn="ctr" eaLnBrk="1" hangingPunct="1">
              <a:spcBef>
                <a:spcPct val="50000"/>
              </a:spcBef>
            </a:pPr>
            <a:r>
              <a:rPr lang="en-US" altLang="en-US" sz="2000" dirty="0" smtClean="0">
                <a:hlinkClick r:id="rId4"/>
              </a:rPr>
              <a:t>https://drawingbynumbers.org/sites/drawingbynumbers.org/files/Picture%2013.png</a:t>
            </a:r>
            <a:endParaRPr lang="en-US" altLang="en-US" sz="2000" dirty="0" smtClean="0"/>
          </a:p>
          <a:p>
            <a:pPr algn="ctr" eaLnBrk="1" hangingPunct="1">
              <a:spcBef>
                <a:spcPct val="50000"/>
              </a:spcBef>
            </a:pPr>
            <a:r>
              <a:rPr lang="en-US" altLang="en-US" sz="2000" dirty="0" smtClean="0">
                <a:hlinkClick r:id="rId5"/>
              </a:rPr>
              <a:t>http://www.susquehannafloodforecasting.org/before-during-after.html</a:t>
            </a:r>
            <a:endParaRPr lang="en-US" altLang="en-US" sz="2000" dirty="0" smtClean="0"/>
          </a:p>
          <a:p>
            <a:pPr algn="ctr" eaLnBrk="1" hangingPunct="1">
              <a:spcBef>
                <a:spcPct val="50000"/>
              </a:spcBef>
            </a:pPr>
            <a:r>
              <a:rPr lang="en-US" altLang="en-US" sz="2000" dirty="0" smtClean="0"/>
              <a:t>Email Address: </a:t>
            </a:r>
            <a:r>
              <a:rPr lang="en-US" altLang="en-US" sz="2000" dirty="0" smtClean="0">
                <a:hlinkClick r:id="rId6"/>
              </a:rPr>
              <a:t>Jeffrey.dattilo@student.shu.edu</a:t>
            </a:r>
            <a:endParaRPr lang="en-US" altLang="en-US" sz="2000" dirty="0" smtClean="0"/>
          </a:p>
          <a:p>
            <a:pPr algn="ctr" eaLnBrk="1" hangingPunct="1">
              <a:spcBef>
                <a:spcPct val="50000"/>
              </a:spcBef>
            </a:pPr>
            <a:endParaRPr lang="en-US" altLang="en-US" sz="2000" dirty="0" smtClean="0"/>
          </a:p>
          <a:p>
            <a:pPr algn="ctr" eaLnBrk="1" hangingPunct="1">
              <a:spcBef>
                <a:spcPct val="50000"/>
              </a:spcBef>
            </a:pPr>
            <a:endParaRPr lang="en-US" altLang="en-US" sz="2000" dirty="0" smtClean="0"/>
          </a:p>
          <a:p>
            <a:pPr algn="ctr" eaLnBrk="1" hangingPunct="1">
              <a:spcBef>
                <a:spcPct val="50000"/>
              </a:spcBef>
            </a:pPr>
            <a:endParaRPr lang="en-US" altLang="en-US" sz="2000" dirty="0" smtClean="0"/>
          </a:p>
          <a:p>
            <a:pPr algn="ctr" eaLnBrk="1" hangingPunct="1">
              <a:spcBef>
                <a:spcPct val="50000"/>
              </a:spcBef>
            </a:pPr>
            <a:endParaRPr lang="en-US" altLang="en-US" sz="5000" dirty="0" smtClean="0"/>
          </a:p>
          <a:p>
            <a:pPr algn="ctr" eaLnBrk="1" hangingPunct="1">
              <a:spcBef>
                <a:spcPct val="50000"/>
              </a:spcBef>
            </a:pPr>
            <a:endParaRPr lang="en-US" altLang="en-US" sz="5000" dirty="0"/>
          </a:p>
        </p:txBody>
      </p:sp>
      <p:sp>
        <p:nvSpPr>
          <p:cNvPr id="17" name="Text Box 16"/>
          <p:cNvSpPr txBox="1">
            <a:spLocks noChangeArrowheads="1"/>
          </p:cNvSpPr>
          <p:nvPr/>
        </p:nvSpPr>
        <p:spPr bwMode="auto">
          <a:xfrm>
            <a:off x="439438" y="28867950"/>
            <a:ext cx="14706600" cy="6647974"/>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spAutoFit/>
          </a:bodyPr>
          <a:lstStyle/>
          <a:p>
            <a:pPr defTabSz="3867150">
              <a:spcBef>
                <a:spcPct val="50000"/>
              </a:spcBef>
              <a:defRPr/>
            </a:pPr>
            <a:r>
              <a:rPr lang="en-US" sz="6600" b="1" u="sng" dirty="0" smtClean="0"/>
              <a:t>Flood Prevention</a:t>
            </a:r>
            <a:r>
              <a:rPr lang="en-US" sz="6600" b="1" dirty="0" smtClean="0"/>
              <a:t>:</a:t>
            </a:r>
          </a:p>
          <a:p>
            <a:r>
              <a:rPr lang="en-US" sz="4000" dirty="0"/>
              <a:t>Elevate the furnace, water heater, air conditioner and other utilities.</a:t>
            </a:r>
          </a:p>
          <a:p>
            <a:r>
              <a:rPr lang="en-US" sz="4000" dirty="0"/>
              <a:t>Install "check valves" in sewer traps to prevent flood water back ups.</a:t>
            </a:r>
          </a:p>
          <a:p>
            <a:r>
              <a:rPr lang="en-US" sz="4000" dirty="0"/>
              <a:t>Construct interior barriers to stop low level floodwater from entering basements.</a:t>
            </a:r>
          </a:p>
          <a:p>
            <a:r>
              <a:rPr lang="en-US" sz="4000" dirty="0"/>
              <a:t>Seal walls in basements with waterproofing compounds to avoid seepage</a:t>
            </a:r>
            <a:r>
              <a:rPr lang="en-US" sz="4000" dirty="0" smtClean="0"/>
              <a:t>.</a:t>
            </a:r>
            <a:r>
              <a:rPr lang="en-US" sz="4000" b="1" dirty="0" smtClean="0"/>
              <a:t/>
            </a:r>
            <a:br>
              <a:rPr lang="en-US" sz="4000" b="1" dirty="0" smtClean="0"/>
            </a:br>
            <a:r>
              <a:rPr lang="en-US" sz="4000" b="1" dirty="0" smtClean="0"/>
              <a:t>Consult http://dnr.wi.gov/emergency/flood.html</a:t>
            </a:r>
            <a:endParaRPr lang="en-US" sz="4000" b="1" dirty="0"/>
          </a:p>
        </p:txBody>
      </p:sp>
      <p:pic>
        <p:nvPicPr>
          <p:cNvPr id="3" name="Picture 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155575" y="19975471"/>
            <a:ext cx="6736066" cy="3832345"/>
          </a:xfrm>
          <a:prstGeom prst="rect">
            <a:avLst/>
          </a:prstGeom>
        </p:spPr>
      </p:pic>
      <p:pic>
        <p:nvPicPr>
          <p:cNvPr id="4" name="Picture 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39438" y="19702673"/>
            <a:ext cx="7427724" cy="6710756"/>
          </a:xfrm>
          <a:prstGeom prst="rect">
            <a:avLst/>
          </a:prstGeom>
        </p:spPr>
      </p:pic>
      <p:sp>
        <p:nvSpPr>
          <p:cNvPr id="6" name="TextBox 5"/>
          <p:cNvSpPr txBox="1"/>
          <p:nvPr/>
        </p:nvSpPr>
        <p:spPr>
          <a:xfrm>
            <a:off x="9699585" y="23807816"/>
            <a:ext cx="4641448" cy="1323439"/>
          </a:xfrm>
          <a:prstGeom prst="rect">
            <a:avLst/>
          </a:prstGeom>
          <a:noFill/>
        </p:spPr>
        <p:txBody>
          <a:bodyPr wrap="square" rtlCol="0">
            <a:spAutoFit/>
          </a:bodyPr>
          <a:lstStyle/>
          <a:p>
            <a:r>
              <a:rPr lang="en-US" sz="2000" dirty="0" smtClean="0"/>
              <a:t>Fig. 2: http://ian.umces.edu/blog/wp-content/uploads/2012/01/iil_diagram_relative_sea_level_rise_shifting_sands3.png</a:t>
            </a:r>
            <a:endParaRPr lang="en-US" sz="2000" dirty="0"/>
          </a:p>
        </p:txBody>
      </p:sp>
      <p:pic>
        <p:nvPicPr>
          <p:cNvPr id="7" name="Picture 6"/>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232762" y="25195224"/>
            <a:ext cx="5715000" cy="2381250"/>
          </a:xfrm>
          <a:prstGeom prst="rect">
            <a:avLst/>
          </a:prstGeom>
        </p:spPr>
      </p:pic>
      <p:sp>
        <p:nvSpPr>
          <p:cNvPr id="9" name="TextBox 8"/>
          <p:cNvSpPr txBox="1"/>
          <p:nvPr/>
        </p:nvSpPr>
        <p:spPr>
          <a:xfrm>
            <a:off x="10046825" y="27639236"/>
            <a:ext cx="4525702" cy="1015663"/>
          </a:xfrm>
          <a:prstGeom prst="rect">
            <a:avLst/>
          </a:prstGeom>
          <a:noFill/>
        </p:spPr>
        <p:txBody>
          <a:bodyPr wrap="square" rtlCol="0">
            <a:spAutoFit/>
          </a:bodyPr>
          <a:lstStyle/>
          <a:p>
            <a:r>
              <a:rPr lang="en-US" sz="2000" smtClean="0"/>
              <a:t>http://www.ready.gov/sites/default/files/Floods%201.1.1.0%20Tab%202%20of%204_1.jpg</a:t>
            </a:r>
            <a:endParaRPr lang="en-US"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867150" rtl="0" eaLnBrk="1" fontAlgn="base" latinLnBrk="0" hangingPunct="1">
          <a:lnSpc>
            <a:spcPct val="100000"/>
          </a:lnSpc>
          <a:spcBef>
            <a:spcPct val="0"/>
          </a:spcBef>
          <a:spcAft>
            <a:spcPct val="0"/>
          </a:spcAft>
          <a:buClrTx/>
          <a:buSzTx/>
          <a:buFontTx/>
          <a:buNone/>
          <a:tabLst/>
          <a:defRPr kumimoji="0" lang="en-US" sz="76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867150" rtl="0" eaLnBrk="1" fontAlgn="base" latinLnBrk="0" hangingPunct="1">
          <a:lnSpc>
            <a:spcPct val="100000"/>
          </a:lnSpc>
          <a:spcBef>
            <a:spcPct val="0"/>
          </a:spcBef>
          <a:spcAft>
            <a:spcPct val="0"/>
          </a:spcAft>
          <a:buClrTx/>
          <a:buSzTx/>
          <a:buFontTx/>
          <a:buNone/>
          <a:tabLst/>
          <a:defRPr kumimoji="0" lang="en-US" sz="76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345</TotalTime>
  <Words>521</Words>
  <Application>Microsoft Office PowerPoint</Application>
  <PresentationFormat>Custom</PresentationFormat>
  <Paragraphs>46</Paragraphs>
  <Slides>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Default Design</vt:lpstr>
      <vt:lpstr>FLOOD SAFETY   Jeffrey Dattilo Seton Hall University, South Orange, NJ 07079</vt:lpstr>
    </vt:vector>
  </TitlesOfParts>
  <Company>Seton Hall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Title Goes Here author’s name  Seton Hall University, South Orange, NJ 07079</dc:title>
  <dc:creator>IBM</dc:creator>
  <cp:lastModifiedBy>Microsoft account</cp:lastModifiedBy>
  <cp:revision>30</cp:revision>
  <dcterms:created xsi:type="dcterms:W3CDTF">2006-03-22T02:55:02Z</dcterms:created>
  <dcterms:modified xsi:type="dcterms:W3CDTF">2015-04-16T20:18:18Z</dcterms:modified>
</cp:coreProperties>
</file>