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notesMasterIdLst>
    <p:notesMasterId r:id="rId20"/>
  </p:notesMasterIdLst>
  <p:sldIdLst>
    <p:sldId id="256" r:id="rId2"/>
    <p:sldId id="257" r:id="rId3"/>
    <p:sldId id="258" r:id="rId4"/>
    <p:sldId id="259" r:id="rId5"/>
    <p:sldId id="273" r:id="rId6"/>
    <p:sldId id="260" r:id="rId7"/>
    <p:sldId id="262" r:id="rId8"/>
    <p:sldId id="264" r:id="rId9"/>
    <p:sldId id="263" r:id="rId10"/>
    <p:sldId id="270" r:id="rId11"/>
    <p:sldId id="261" r:id="rId12"/>
    <p:sldId id="265" r:id="rId13"/>
    <p:sldId id="266" r:id="rId14"/>
    <p:sldId id="267" r:id="rId15"/>
    <p:sldId id="268" r:id="rId16"/>
    <p:sldId id="269" r:id="rId17"/>
    <p:sldId id="272" r:id="rId18"/>
    <p:sldId id="271"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70149" autoAdjust="0"/>
  </p:normalViewPr>
  <p:slideViewPr>
    <p:cSldViewPr snapToGrid="0">
      <p:cViewPr varScale="1">
        <p:scale>
          <a:sx n="75" d="100"/>
          <a:sy n="75" d="100"/>
        </p:scale>
        <p:origin x="12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11FF6-FC21-492D-BFA2-51A473D56481}"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99FF90-0BF6-499D-950A-AE85037C40CE}" type="slidenum">
              <a:rPr lang="en-US" smtClean="0"/>
              <a:t>‹#›</a:t>
            </a:fld>
            <a:endParaRPr lang="en-US"/>
          </a:p>
        </p:txBody>
      </p:sp>
    </p:spTree>
    <p:extLst>
      <p:ext uri="{BB962C8B-B14F-4D97-AF65-F5344CB8AC3E}">
        <p14:creationId xmlns:p14="http://schemas.microsoft.com/office/powerpoint/2010/main" val="902273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99FF90-0BF6-499D-950A-AE85037C40CE}" type="slidenum">
              <a:rPr lang="en-US" smtClean="0"/>
              <a:t>1</a:t>
            </a:fld>
            <a:endParaRPr lang="en-US"/>
          </a:p>
        </p:txBody>
      </p:sp>
    </p:spTree>
    <p:extLst>
      <p:ext uri="{BB962C8B-B14F-4D97-AF65-F5344CB8AC3E}">
        <p14:creationId xmlns:p14="http://schemas.microsoft.com/office/powerpoint/2010/main" val="500901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kern="1200" dirty="0" smtClean="0">
                <a:solidFill>
                  <a:schemeClr val="tx1"/>
                </a:solidFill>
                <a:effectLst/>
                <a:latin typeface="+mn-lt"/>
                <a:ea typeface="+mn-ea"/>
                <a:cs typeface="+mn-cs"/>
              </a:rPr>
              <a:t>POLICIES AND PROCEDURES – </a:t>
            </a:r>
          </a:p>
          <a:p>
            <a:pPr lvl="0"/>
            <a:r>
              <a:rPr lang="en-US" sz="1200" b="1" kern="1200" dirty="0" smtClean="0">
                <a:solidFill>
                  <a:schemeClr val="tx1"/>
                </a:solidFill>
                <a:effectLst/>
                <a:latin typeface="+mn-lt"/>
                <a:ea typeface="+mn-ea"/>
                <a:cs typeface="+mn-cs"/>
              </a:rPr>
              <a:t>	Declare or Change of Major</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Declare Minor</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Declare Second Major</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GPA Minimums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999FF90-0BF6-499D-950A-AE85037C40CE}" type="slidenum">
              <a:rPr lang="en-US" smtClean="0"/>
              <a:t>12</a:t>
            </a:fld>
            <a:endParaRPr lang="en-US"/>
          </a:p>
        </p:txBody>
      </p:sp>
    </p:spTree>
    <p:extLst>
      <p:ext uri="{BB962C8B-B14F-4D97-AF65-F5344CB8AC3E}">
        <p14:creationId xmlns:p14="http://schemas.microsoft.com/office/powerpoint/2010/main" val="5578315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kern="1200" dirty="0" smtClean="0">
                <a:solidFill>
                  <a:schemeClr val="tx1"/>
                </a:solidFill>
                <a:effectLst/>
                <a:latin typeface="+mn-lt"/>
                <a:ea typeface="+mn-ea"/>
                <a:cs typeface="+mn-cs"/>
              </a:rPr>
              <a:t>MONEY MATTERS – </a:t>
            </a:r>
          </a:p>
          <a:p>
            <a:pPr lvl="0"/>
            <a:r>
              <a:rPr lang="en-US" sz="1200" b="1" kern="1200" dirty="0" smtClean="0">
                <a:solidFill>
                  <a:schemeClr val="tx1"/>
                </a:solidFill>
                <a:effectLst/>
                <a:latin typeface="+mn-lt"/>
                <a:ea typeface="+mn-ea"/>
                <a:cs typeface="+mn-cs"/>
              </a:rPr>
              <a:t>	Financial Aid</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Scholarship Opportunities</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SALT</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999FF90-0BF6-499D-950A-AE85037C40CE}" type="slidenum">
              <a:rPr lang="en-US" smtClean="0"/>
              <a:t>13</a:t>
            </a:fld>
            <a:endParaRPr lang="en-US"/>
          </a:p>
        </p:txBody>
      </p:sp>
    </p:spTree>
    <p:extLst>
      <p:ext uri="{BB962C8B-B14F-4D97-AF65-F5344CB8AC3E}">
        <p14:creationId xmlns:p14="http://schemas.microsoft.com/office/powerpoint/2010/main" val="3662824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kern="1200" dirty="0" smtClean="0">
                <a:solidFill>
                  <a:schemeClr val="tx1"/>
                </a:solidFill>
                <a:effectLst/>
                <a:latin typeface="+mn-lt"/>
                <a:ea typeface="+mn-ea"/>
                <a:cs typeface="+mn-cs"/>
              </a:rPr>
              <a:t>MONEY MATTERS – Student Employment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999FF90-0BF6-499D-950A-AE85037C40CE}" type="slidenum">
              <a:rPr lang="en-US" smtClean="0"/>
              <a:t>14</a:t>
            </a:fld>
            <a:endParaRPr lang="en-US"/>
          </a:p>
        </p:txBody>
      </p:sp>
    </p:spTree>
    <p:extLst>
      <p:ext uri="{BB962C8B-B14F-4D97-AF65-F5344CB8AC3E}">
        <p14:creationId xmlns:p14="http://schemas.microsoft.com/office/powerpoint/2010/main" val="2344471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99FF90-0BF6-499D-950A-AE85037C40CE}" type="slidenum">
              <a:rPr lang="en-US" smtClean="0"/>
              <a:t>3</a:t>
            </a:fld>
            <a:endParaRPr lang="en-US"/>
          </a:p>
        </p:txBody>
      </p:sp>
    </p:spTree>
    <p:extLst>
      <p:ext uri="{BB962C8B-B14F-4D97-AF65-F5344CB8AC3E}">
        <p14:creationId xmlns:p14="http://schemas.microsoft.com/office/powerpoint/2010/main" val="1477925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Before a student is given a PIN to register:</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tabLst>
                <a:tab pos="457200" algn="l"/>
              </a:tabLst>
            </a:pPr>
            <a:r>
              <a:rPr lang="en-US" sz="12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Will student schedule an appointment with you – in person or by telephone?  Will you advise through email if there is no mutual availability?</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tabLst>
                <a:tab pos="457200" algn="l"/>
              </a:tabLst>
            </a:pPr>
            <a:r>
              <a:rPr lang="en-US" sz="12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Will student be prepared with a list of classes which he/she will bring to the appointment or email to you?  Perhaps you can review the list and get back to the student within 24 hours with confirmation or adjustments to the schedule.  </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tabLst>
                <a:tab pos="914400" algn="l"/>
              </a:tabLst>
            </a:pPr>
            <a:r>
              <a:rPr lang="en-US" sz="1200" b="1"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CURRICULUM </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1371600" marR="0">
              <a:lnSpc>
                <a:spcPct val="107000"/>
              </a:lnSpc>
              <a:spcBef>
                <a:spcPts val="0"/>
              </a:spcBef>
              <a:spcAft>
                <a:spcPts val="0"/>
              </a:spcAft>
            </a:pPr>
            <a:r>
              <a:rPr lang="en-US" sz="1200" b="1"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Department Websites</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1371600" marR="0">
              <a:lnSpc>
                <a:spcPct val="107000"/>
              </a:lnSpc>
              <a:spcBef>
                <a:spcPts val="0"/>
              </a:spcBef>
              <a:spcAft>
                <a:spcPts val="0"/>
              </a:spcAft>
            </a:pPr>
            <a:r>
              <a:rPr lang="en-US" sz="1200" b="1"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Online Catalogues</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1371600" marR="0">
              <a:lnSpc>
                <a:spcPct val="107000"/>
              </a:lnSpc>
              <a:spcBef>
                <a:spcPts val="0"/>
              </a:spcBef>
              <a:spcAft>
                <a:spcPts val="0"/>
              </a:spcAft>
            </a:pPr>
            <a:r>
              <a:rPr lang="en-US" sz="1200" b="1"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University CORE</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tabLst>
                <a:tab pos="914400" algn="l"/>
              </a:tabLst>
            </a:pPr>
            <a:r>
              <a:rPr lang="en-US" sz="1200" b="1"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TRAINING</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1371600" marR="0">
              <a:lnSpc>
                <a:spcPct val="107000"/>
              </a:lnSpc>
              <a:spcBef>
                <a:spcPts val="0"/>
              </a:spcBef>
              <a:spcAft>
                <a:spcPts val="0"/>
              </a:spcAft>
            </a:pPr>
            <a:r>
              <a:rPr lang="en-US" sz="1200" b="1" kern="120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Appreciative Advising</a:t>
            </a:r>
            <a:endParaRPr lang="en-US" sz="120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0999FF90-0BF6-499D-950A-AE85037C40CE}" type="slidenum">
              <a:rPr lang="en-US" smtClean="0"/>
              <a:t>5</a:t>
            </a:fld>
            <a:endParaRPr lang="en-US"/>
          </a:p>
        </p:txBody>
      </p:sp>
    </p:spTree>
    <p:extLst>
      <p:ext uri="{BB962C8B-B14F-4D97-AF65-F5344CB8AC3E}">
        <p14:creationId xmlns:p14="http://schemas.microsoft.com/office/powerpoint/2010/main" val="2013056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Have you and your student received alerts through COMPASS? Are there any notes available to you?  </a:t>
            </a:r>
            <a:r>
              <a:rPr lang="en-US" sz="1200" b="1" kern="1200" dirty="0" smtClean="0">
                <a:solidFill>
                  <a:schemeClr val="tx1"/>
                </a:solidFill>
                <a:effectLst/>
                <a:latin typeface="+mn-lt"/>
                <a:ea typeface="+mn-ea"/>
                <a:cs typeface="+mn-cs"/>
              </a:rPr>
              <a:t>ACADEMIC SUPPORT – Seton Hall Compass </a:t>
            </a:r>
            <a:endParaRPr lang="en-US" sz="105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Which class(</a:t>
            </a:r>
            <a:r>
              <a:rPr lang="en-US" sz="1200" kern="1200" dirty="0" err="1" smtClean="0">
                <a:solidFill>
                  <a:schemeClr val="tx1"/>
                </a:solidFill>
                <a:effectLst/>
                <a:latin typeface="+mn-lt"/>
                <a:ea typeface="+mn-ea"/>
                <a:cs typeface="+mn-cs"/>
              </a:rPr>
              <a:t>es</a:t>
            </a:r>
            <a:r>
              <a:rPr lang="en-US" sz="1200" kern="1200" dirty="0" smtClean="0">
                <a:solidFill>
                  <a:schemeClr val="tx1"/>
                </a:solidFill>
                <a:effectLst/>
                <a:latin typeface="+mn-lt"/>
                <a:ea typeface="+mn-ea"/>
                <a:cs typeface="+mn-cs"/>
              </a:rPr>
              <a:t>) are involved? </a:t>
            </a:r>
            <a:endParaRPr lang="en-US" sz="105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Is the student failing? Not doing work? Having trouble comprehending?</a:t>
            </a:r>
            <a:endParaRPr lang="en-US" sz="105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Has student reached out to professor?  If not, give student the instructor’s contact information</a:t>
            </a:r>
            <a:r>
              <a:rPr lang="en-US" sz="1200" b="1" kern="1200" dirty="0" smtClean="0">
                <a:solidFill>
                  <a:schemeClr val="tx1"/>
                </a:solidFill>
                <a:effectLst/>
                <a:latin typeface="+mn-lt"/>
                <a:ea typeface="+mn-ea"/>
                <a:cs typeface="+mn-cs"/>
              </a:rPr>
              <a:t>.  </a:t>
            </a:r>
            <a:endParaRPr lang="en-US" sz="105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Has student visited or contacted the ARC?  </a:t>
            </a:r>
            <a:r>
              <a:rPr lang="en-US" sz="1200" b="1" kern="1200" dirty="0" smtClean="0">
                <a:solidFill>
                  <a:schemeClr val="tx1"/>
                </a:solidFill>
                <a:effectLst/>
                <a:latin typeface="+mn-lt"/>
                <a:ea typeface="+mn-ea"/>
                <a:cs typeface="+mn-cs"/>
              </a:rPr>
              <a:t>ACADEMIC SUPPORT – Academic Resource Center</a:t>
            </a:r>
            <a:endParaRPr lang="en-US" sz="105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Would student benefit from an Academic Success Coach? </a:t>
            </a:r>
            <a:r>
              <a:rPr lang="en-US" sz="1200" b="1" kern="1200" dirty="0" smtClean="0">
                <a:solidFill>
                  <a:schemeClr val="tx1"/>
                </a:solidFill>
                <a:effectLst/>
                <a:latin typeface="+mn-lt"/>
                <a:ea typeface="+mn-ea"/>
                <a:cs typeface="+mn-cs"/>
              </a:rPr>
              <a:t>ACADEMIC SUPPORT – Academic Success Coaching</a:t>
            </a:r>
            <a:endParaRPr lang="en-US" sz="105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Has student visited TIRs – Tutors in Residence? </a:t>
            </a:r>
            <a:r>
              <a:rPr lang="en-US" sz="1200" b="1" kern="1200" dirty="0" smtClean="0">
                <a:solidFill>
                  <a:schemeClr val="tx1"/>
                </a:solidFill>
                <a:effectLst/>
                <a:latin typeface="+mn-lt"/>
                <a:ea typeface="+mn-ea"/>
                <a:cs typeface="+mn-cs"/>
              </a:rPr>
              <a:t>ACADEMIC SUPPORT – Tutors in Residence</a:t>
            </a:r>
            <a:endParaRPr lang="en-US" sz="105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If this is a class for which there is Supplemental Instruction, has the student taken advantage of SI? </a:t>
            </a:r>
            <a:r>
              <a:rPr lang="en-US" sz="1200" b="1" kern="1200" dirty="0" smtClean="0">
                <a:solidFill>
                  <a:schemeClr val="tx1"/>
                </a:solidFill>
                <a:effectLst/>
                <a:latin typeface="+mn-lt"/>
                <a:ea typeface="+mn-ea"/>
                <a:cs typeface="+mn-cs"/>
              </a:rPr>
              <a:t>ACADEMIC SUPPORT – Academic Resource Center</a:t>
            </a:r>
            <a:endParaRPr lang="en-US" sz="1050" kern="1200" dirty="0" smtClean="0">
              <a:solidFill>
                <a:schemeClr val="tx1"/>
              </a:solidFill>
              <a:effectLst/>
              <a:latin typeface="+mn-lt"/>
              <a:ea typeface="+mn-ea"/>
              <a:cs typeface="+mn-cs"/>
            </a:endParaRPr>
          </a:p>
          <a:p>
            <a:pPr lvl="3"/>
            <a:r>
              <a:rPr lang="en-US" sz="1200" kern="1200" dirty="0" smtClean="0">
                <a:solidFill>
                  <a:schemeClr val="tx1"/>
                </a:solidFill>
                <a:effectLst/>
                <a:latin typeface="+mn-lt"/>
                <a:ea typeface="+mn-ea"/>
                <a:cs typeface="+mn-cs"/>
              </a:rPr>
              <a:t>Fall 2016 classes offering SI are: BIOL 1122/1123 A&amp;P I; BIOL 1211/1212 Gen Bio I &amp; Lab; CHEM 1123/1125 Gen </a:t>
            </a:r>
            <a:r>
              <a:rPr lang="en-US" sz="1200" kern="1200" dirty="0" err="1" smtClean="0">
                <a:solidFill>
                  <a:schemeClr val="tx1"/>
                </a:solidFill>
                <a:effectLst/>
                <a:latin typeface="+mn-lt"/>
                <a:ea typeface="+mn-ea"/>
                <a:cs typeface="+mn-cs"/>
              </a:rPr>
              <a:t>Chem</a:t>
            </a:r>
            <a:r>
              <a:rPr lang="en-US" sz="1200" kern="1200" dirty="0" smtClean="0">
                <a:solidFill>
                  <a:schemeClr val="tx1"/>
                </a:solidFill>
                <a:effectLst/>
                <a:latin typeface="+mn-lt"/>
                <a:ea typeface="+mn-ea"/>
                <a:cs typeface="+mn-cs"/>
              </a:rPr>
              <a:t> I &amp; Lab; NUTH 2003 Pathophysiology</a:t>
            </a:r>
            <a:endParaRPr lang="en-US" sz="105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999FF90-0BF6-499D-950A-AE85037C40CE}" type="slidenum">
              <a:rPr lang="en-US" smtClean="0"/>
              <a:t>6</a:t>
            </a:fld>
            <a:endParaRPr lang="en-US"/>
          </a:p>
        </p:txBody>
      </p:sp>
    </p:spTree>
    <p:extLst>
      <p:ext uri="{BB962C8B-B14F-4D97-AF65-F5344CB8AC3E}">
        <p14:creationId xmlns:p14="http://schemas.microsoft.com/office/powerpoint/2010/main" val="302168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Without diagnosing, what is the nature of the distress? </a:t>
            </a:r>
          </a:p>
          <a:p>
            <a:pPr lvl="0"/>
            <a:r>
              <a:rPr lang="en-US" sz="1200" kern="1200" dirty="0" smtClean="0">
                <a:solidFill>
                  <a:schemeClr val="tx1"/>
                </a:solidFill>
                <a:effectLst/>
                <a:latin typeface="+mn-lt"/>
                <a:ea typeface="+mn-ea"/>
                <a:cs typeface="+mn-cs"/>
              </a:rPr>
              <a:t>CAPS – </a:t>
            </a:r>
            <a:r>
              <a:rPr lang="en-US" sz="1200" b="1" kern="1200" dirty="0" smtClean="0">
                <a:solidFill>
                  <a:schemeClr val="tx1"/>
                </a:solidFill>
                <a:effectLst/>
                <a:latin typeface="+mn-lt"/>
                <a:ea typeface="+mn-ea"/>
                <a:cs typeface="+mn-cs"/>
              </a:rPr>
              <a:t>RESOURCES – Counseling and Psychological Services</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Campus Ministry – </a:t>
            </a:r>
            <a:r>
              <a:rPr lang="en-US" sz="1200" b="1" kern="1200" dirty="0" smtClean="0">
                <a:solidFill>
                  <a:schemeClr val="tx1"/>
                </a:solidFill>
                <a:effectLst/>
                <a:latin typeface="+mn-lt"/>
                <a:ea typeface="+mn-ea"/>
                <a:cs typeface="+mn-cs"/>
              </a:rPr>
              <a:t>RESOURCES – Campus Ministry</a:t>
            </a:r>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Rec Center – </a:t>
            </a:r>
            <a:r>
              <a:rPr lang="en-US" sz="1200" b="1" kern="1200" dirty="0" smtClean="0">
                <a:solidFill>
                  <a:schemeClr val="tx1"/>
                </a:solidFill>
                <a:effectLst/>
                <a:latin typeface="+mn-lt"/>
                <a:ea typeface="+mn-ea"/>
                <a:cs typeface="+mn-cs"/>
              </a:rPr>
              <a:t>RESOURCES – The Rec</a:t>
            </a:r>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Housing – </a:t>
            </a:r>
            <a:r>
              <a:rPr lang="en-US" sz="1200" b="1" kern="1200" dirty="0" smtClean="0">
                <a:solidFill>
                  <a:schemeClr val="tx1"/>
                </a:solidFill>
                <a:effectLst/>
                <a:latin typeface="+mn-lt"/>
                <a:ea typeface="+mn-ea"/>
                <a:cs typeface="+mn-cs"/>
              </a:rPr>
              <a:t>RESOURCES – Housing and Residence Life Contact Information</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Behavioral Intervention Team (BIT) and Karen Van Norman’s Office </a:t>
            </a:r>
            <a:r>
              <a:rPr lang="en-US" sz="1200" b="1" kern="1200" dirty="0" smtClean="0">
                <a:solidFill>
                  <a:schemeClr val="tx1"/>
                </a:solidFill>
                <a:effectLst/>
                <a:latin typeface="+mn-lt"/>
                <a:ea typeface="+mn-ea"/>
                <a:cs typeface="+mn-cs"/>
              </a:rPr>
              <a:t>RESOURCES – B.I.T.</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999FF90-0BF6-499D-950A-AE85037C40CE}" type="slidenum">
              <a:rPr lang="en-US" smtClean="0"/>
              <a:t>7</a:t>
            </a:fld>
            <a:endParaRPr lang="en-US"/>
          </a:p>
        </p:txBody>
      </p:sp>
    </p:spTree>
    <p:extLst>
      <p:ext uri="{BB962C8B-B14F-4D97-AF65-F5344CB8AC3E}">
        <p14:creationId xmlns:p14="http://schemas.microsoft.com/office/powerpoint/2010/main" val="32276106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Bursar’s Office – </a:t>
            </a:r>
            <a:r>
              <a:rPr lang="en-US" sz="1200" b="1" kern="1200" dirty="0" smtClean="0">
                <a:solidFill>
                  <a:schemeClr val="tx1"/>
                </a:solidFill>
                <a:effectLst/>
                <a:latin typeface="+mn-lt"/>
                <a:ea typeface="+mn-ea"/>
                <a:cs typeface="+mn-cs"/>
              </a:rPr>
              <a:t>MONEY MATTERS - Bursar</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Financial Aid Office – </a:t>
            </a:r>
            <a:r>
              <a:rPr lang="en-US" sz="1200" b="1" kern="1200" dirty="0" smtClean="0">
                <a:solidFill>
                  <a:schemeClr val="tx1"/>
                </a:solidFill>
                <a:effectLst/>
                <a:latin typeface="+mn-lt"/>
                <a:ea typeface="+mn-ea"/>
                <a:cs typeface="+mn-cs"/>
              </a:rPr>
              <a:t>MONEY MATTERS – Financial Aid</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Student Employment – </a:t>
            </a:r>
            <a:r>
              <a:rPr lang="en-US" sz="1200" b="1" kern="1200" dirty="0" smtClean="0">
                <a:solidFill>
                  <a:schemeClr val="tx1"/>
                </a:solidFill>
                <a:effectLst/>
                <a:latin typeface="+mn-lt"/>
                <a:ea typeface="+mn-ea"/>
                <a:cs typeface="+mn-cs"/>
              </a:rPr>
              <a:t>RESOURCES – Student Toolkit – MONEY MATTERS – Student Employment</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Is there a HOLD on account? </a:t>
            </a:r>
            <a:r>
              <a:rPr lang="en-US" sz="1200" b="1" kern="1200" dirty="0" smtClean="0">
                <a:solidFill>
                  <a:schemeClr val="tx1"/>
                </a:solidFill>
                <a:effectLst/>
                <a:latin typeface="+mn-lt"/>
                <a:ea typeface="+mn-ea"/>
                <a:cs typeface="+mn-cs"/>
              </a:rPr>
              <a:t>POLICIES &amp; PROCEDURES - Holds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999FF90-0BF6-499D-950A-AE85037C40CE}" type="slidenum">
              <a:rPr lang="en-US" smtClean="0"/>
              <a:t>8</a:t>
            </a:fld>
            <a:endParaRPr lang="en-US"/>
          </a:p>
        </p:txBody>
      </p:sp>
    </p:spTree>
    <p:extLst>
      <p:ext uri="{BB962C8B-B14F-4D97-AF65-F5344CB8AC3E}">
        <p14:creationId xmlns:p14="http://schemas.microsoft.com/office/powerpoint/2010/main" val="539374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Career Center – </a:t>
            </a:r>
            <a:r>
              <a:rPr lang="en-US" sz="1200" b="1" kern="1200" dirty="0" smtClean="0">
                <a:solidFill>
                  <a:schemeClr val="tx1"/>
                </a:solidFill>
                <a:effectLst/>
                <a:latin typeface="+mn-lt"/>
                <a:ea typeface="+mn-ea"/>
                <a:cs typeface="+mn-cs"/>
              </a:rPr>
              <a:t>TRAINING – Career Center Video </a:t>
            </a:r>
            <a:r>
              <a:rPr lang="en-US" sz="1200" kern="1200" dirty="0" smtClean="0">
                <a:solidFill>
                  <a:schemeClr val="tx1"/>
                </a:solidFill>
                <a:effectLst/>
                <a:latin typeface="+mn-lt"/>
                <a:ea typeface="+mn-ea"/>
                <a:cs typeface="+mn-cs"/>
              </a:rPr>
              <a:t>(49 mins.)</a:t>
            </a:r>
          </a:p>
          <a:p>
            <a:r>
              <a:rPr lang="en-US" sz="1200" b="1" kern="1200" dirty="0" smtClean="0">
                <a:solidFill>
                  <a:schemeClr val="tx1"/>
                </a:solidFill>
                <a:effectLst/>
                <a:latin typeface="+mn-lt"/>
                <a:ea typeface="+mn-ea"/>
                <a:cs typeface="+mn-cs"/>
              </a:rPr>
              <a:t>RESOURCES – Student Toolkit – CAMPUS RESOURCES – Career Center</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COMPASS – </a:t>
            </a:r>
            <a:r>
              <a:rPr lang="en-US" sz="1200" b="1" kern="1200" dirty="0" smtClean="0">
                <a:solidFill>
                  <a:schemeClr val="tx1"/>
                </a:solidFill>
                <a:effectLst/>
                <a:latin typeface="+mn-lt"/>
                <a:ea typeface="+mn-ea"/>
                <a:cs typeface="+mn-cs"/>
              </a:rPr>
              <a:t>ACADEMIC SUPPORT – Seton Hall Compass – </a:t>
            </a:r>
            <a:r>
              <a:rPr lang="en-US" sz="1200" kern="1200" dirty="0" smtClean="0">
                <a:solidFill>
                  <a:schemeClr val="tx1"/>
                </a:solidFill>
                <a:effectLst/>
                <a:latin typeface="+mn-lt"/>
                <a:ea typeface="+mn-ea"/>
                <a:cs typeface="+mn-cs"/>
              </a:rPr>
              <a:t>Once in Compass, click student name and then click “major explorer” tab.</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999FF90-0BF6-499D-950A-AE85037C40CE}" type="slidenum">
              <a:rPr lang="en-US" smtClean="0"/>
              <a:t>9</a:t>
            </a:fld>
            <a:endParaRPr lang="en-US"/>
          </a:p>
        </p:txBody>
      </p:sp>
    </p:spTree>
    <p:extLst>
      <p:ext uri="{BB962C8B-B14F-4D97-AF65-F5344CB8AC3E}">
        <p14:creationId xmlns:p14="http://schemas.microsoft.com/office/powerpoint/2010/main" val="12452862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99FF90-0BF6-499D-950A-AE85037C40CE}" type="slidenum">
              <a:rPr lang="en-US" smtClean="0"/>
              <a:t>10</a:t>
            </a:fld>
            <a:endParaRPr lang="en-US"/>
          </a:p>
        </p:txBody>
      </p:sp>
    </p:spTree>
    <p:extLst>
      <p:ext uri="{BB962C8B-B14F-4D97-AF65-F5344CB8AC3E}">
        <p14:creationId xmlns:p14="http://schemas.microsoft.com/office/powerpoint/2010/main" val="7406888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kern="1200" dirty="0" smtClean="0">
                <a:solidFill>
                  <a:schemeClr val="tx1"/>
                </a:solidFill>
                <a:effectLst/>
                <a:latin typeface="+mn-lt"/>
                <a:ea typeface="+mn-ea"/>
                <a:cs typeface="+mn-cs"/>
              </a:rPr>
              <a:t>CURRICULUM – </a:t>
            </a:r>
          </a:p>
          <a:p>
            <a:pPr lvl="0"/>
            <a:r>
              <a:rPr lang="en-US" sz="1200" b="1" kern="1200" dirty="0" smtClean="0">
                <a:solidFill>
                  <a:schemeClr val="tx1"/>
                </a:solidFill>
                <a:effectLst/>
                <a:latin typeface="+mn-lt"/>
                <a:ea typeface="+mn-ea"/>
                <a:cs typeface="+mn-cs"/>
              </a:rPr>
              <a:t>	Four Year Plan Worksheet</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Department Websites – Undergraduate Programs</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Online Catalogues</a:t>
            </a:r>
            <a:br>
              <a:rPr lang="en-US" sz="1200" b="1" kern="1200" dirty="0" smtClean="0">
                <a:solidFill>
                  <a:schemeClr val="tx1"/>
                </a:solidFill>
                <a:effectLst/>
                <a:latin typeface="+mn-lt"/>
                <a:ea typeface="+mn-ea"/>
                <a:cs typeface="+mn-cs"/>
              </a:rPr>
            </a:br>
            <a:r>
              <a:rPr lang="en-US" sz="1200" b="1" kern="1200" dirty="0" smtClean="0">
                <a:solidFill>
                  <a:schemeClr val="tx1"/>
                </a:solidFill>
                <a:effectLst/>
                <a:latin typeface="+mn-lt"/>
                <a:ea typeface="+mn-ea"/>
                <a:cs typeface="+mn-cs"/>
              </a:rPr>
              <a:t>	Audit/Advising Worksheet</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999FF90-0BF6-499D-950A-AE85037C40CE}" type="slidenum">
              <a:rPr lang="en-US" smtClean="0"/>
              <a:t>11</a:t>
            </a:fld>
            <a:endParaRPr lang="en-US"/>
          </a:p>
        </p:txBody>
      </p:sp>
    </p:spTree>
    <p:extLst>
      <p:ext uri="{BB962C8B-B14F-4D97-AF65-F5344CB8AC3E}">
        <p14:creationId xmlns:p14="http://schemas.microsoft.com/office/powerpoint/2010/main" val="35894728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flip="none" rotWithShape="1">
          <a:gsLst>
            <a:gs pos="0">
              <a:srgbClr val="B1DDFF"/>
            </a:gs>
            <a:gs pos="100000">
              <a:srgbClr val="B1DDFF">
                <a:lumMod val="64000"/>
                <a:lumOff val="36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3" name="Rectangle 22"/>
          <p:cNvSpPr/>
          <p:nvPr/>
        </p:nvSpPr>
        <p:spPr>
          <a:xfrm>
            <a:off x="0" y="0"/>
            <a:ext cx="12192000" cy="6858000"/>
          </a:xfrm>
          <a:prstGeom prst="rect">
            <a:avLst/>
          </a:prstGeom>
          <a:blipFill dpi="0" rotWithShape="1">
            <a:blip r:embed="rId2">
              <a:alphaModFix amt="12000"/>
              <a:duotone>
                <a:schemeClr val="accent1">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C</a:t>
            </a:r>
          </a:p>
        </p:txBody>
      </p:sp>
      <p:sp>
        <p:nvSpPr>
          <p:cNvPr id="10" name="Rectangle 9"/>
          <p:cNvSpPr/>
          <p:nvPr/>
        </p:nvSpPr>
        <p:spPr>
          <a:xfrm>
            <a:off x="1307870" y="1267730"/>
            <a:ext cx="9576262" cy="4307950"/>
          </a:xfrm>
          <a:prstGeom prst="rect">
            <a:avLst/>
          </a:prstGeom>
          <a:solidFill>
            <a:schemeClr val="tx2"/>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bg2"/>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bg1"/>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bg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2AED8E5B-0D98-4FE1-9B26-D1041E3A89F9}" type="datetimeFigureOut">
              <a:rPr lang="en-US" dirty="0"/>
              <a:t>10/11/2016</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bg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bg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4159CD-DA3A-463F-AFEF-A68838A6859B}" type="datetimeFigureOut">
              <a:rPr lang="en-US" dirty="0"/>
              <a:t>10/11/2016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312A925-E007-46C2-84AB-35EE10DCAD39}" type="datetimeFigureOut">
              <a:rPr lang="en-US" dirty="0"/>
              <a:t>10/11/2016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3C2DCB-466C-4061-8D51-D3254DD77FA1}" type="datetimeFigureOut">
              <a:rPr lang="en-US" dirty="0"/>
              <a:t>10/11/2016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bg2">
                <a:tint val="80000"/>
                <a:shade val="100000"/>
                <a:satMod val="300000"/>
              </a:schemeClr>
            </a:gs>
            <a:gs pos="100000">
              <a:srgbClr val="B1DDFF">
                <a:lumMod val="64000"/>
                <a:lumOff val="36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blipFill dpi="0" rotWithShape="1">
            <a:blip r:embed="rId2">
              <a:alphaModFix amt="12000"/>
              <a:duotone>
                <a:schemeClr val="accent2">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C</a:t>
            </a:r>
          </a:p>
        </p:txBody>
      </p:sp>
      <p:sp>
        <p:nvSpPr>
          <p:cNvPr id="23" name="Rectangle 22"/>
          <p:cNvSpPr/>
          <p:nvPr/>
        </p:nvSpPr>
        <p:spPr>
          <a:xfrm>
            <a:off x="1307870" y="1267730"/>
            <a:ext cx="9576262" cy="4307950"/>
          </a:xfrm>
          <a:prstGeom prst="rect">
            <a:avLst/>
          </a:prstGeom>
          <a:solidFill>
            <a:schemeClr val="tx2"/>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bg2"/>
            </a:solid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bg1"/>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bg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8642357F-39F6-401C-9FF8-3072724998F3}" type="datetimeFigureOut">
              <a:rPr lang="en-US" dirty="0"/>
              <a:t>10/11/2016</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bg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bg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D5DB09B-D413-414E-B13F-B1984CD8FF65}" type="datetimeFigureOut">
              <a:rPr lang="en-US" dirty="0"/>
              <a:t>10/11/2016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238F992-55E7-4B2D-A6F1-8C9243CBFE1B}" type="datetimeFigureOut">
              <a:rPr lang="en-US" dirty="0"/>
              <a:t>10/11/2016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0298110-BAA6-4256-A2E5-BB66A47D2616}" type="datetimeFigureOut">
              <a:rPr lang="en-US" dirty="0"/>
              <a:t>10/11/2016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903892-3343-4E4E-B81B-70A099359AD2}" type="datetimeFigureOut">
              <a:rPr lang="en-US" dirty="0"/>
              <a:t>10/11/2016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5" name="Date Placeholder 4"/>
          <p:cNvSpPr>
            <a:spLocks noGrp="1"/>
          </p:cNvSpPr>
          <p:nvPr>
            <p:ph type="dt" sz="half" idx="10"/>
          </p:nvPr>
        </p:nvSpPr>
        <p:spPr/>
        <p:txBody>
          <a:bodyPr/>
          <a:lstStyle/>
          <a:p>
            <a:fld id="{00232F85-D33A-46AF-9088-5A7400C1018E}" type="datetimeFigureOut">
              <a:rPr lang="en-US" dirty="0"/>
              <a:t>10/11/2016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Rectangle 9"/>
          <p:cNvSpPr/>
          <p:nvPr/>
        </p:nvSpPr>
        <p:spPr>
          <a:xfrm>
            <a:off x="9020386" y="237744"/>
            <a:ext cx="2926080" cy="638251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rgbClr val="969696"/>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effectLst>
                  <a:outerShdw blurRad="12700" dist="3810" dir="2700000" algn="tl" rotWithShape="0">
                    <a:prstClr val="black">
                      <a:alpha val="40000"/>
                    </a:prstClr>
                  </a:outerShdw>
                </a:effectLst>
              </a:defRPr>
            </a:lvl1pPr>
          </a:lstStyle>
          <a:p>
            <a:fld id="{3EB3A624-F501-46A9-B8CA-4949E24E27C8}" type="datetimeFigureOut">
              <a:rPr lang="en-US" dirty="0"/>
              <a:t>10/11/2016</a:t>
            </a:fld>
            <a:endParaRPr lang="en-US" dirty="0"/>
          </a:p>
        </p:txBody>
      </p:sp>
      <p:sp>
        <p:nvSpPr>
          <p:cNvPr id="12" name="Footer Placeholder 11"/>
          <p:cNvSpPr>
            <a:spLocks noGrp="1"/>
          </p:cNvSpPr>
          <p:nvPr>
            <p:ph type="ftr" sz="quarter" idx="11"/>
          </p:nvPr>
        </p:nvSpPr>
        <p:spPr/>
        <p:txBody>
          <a:bodyPr/>
          <a:lstStyle>
            <a:lvl1pPr algn="r">
              <a:defRPr lang="en-US" sz="1000" kern="1200" dirty="0">
                <a:solidFill>
                  <a:schemeClr val="tx1">
                    <a:lumMod val="75000"/>
                    <a:lumOff val="25000"/>
                  </a:schemeClr>
                </a:solidFill>
                <a:effectLst>
                  <a:outerShdw blurRad="12700" dist="3810" dir="2700000" algn="tl" rotWithShape="0">
                    <a:prstClr val="black">
                      <a:alpha val="40000"/>
                    </a:prstClr>
                  </a:outerShdw>
                </a:effectLst>
                <a:latin typeface="+mn-lt"/>
                <a:ea typeface="+mn-ea"/>
                <a:cs typeface="+mn-cs"/>
              </a:defRPr>
            </a:lvl1pPr>
          </a:lstStyle>
          <a:p>
            <a:endParaRPr lang="en-US" dirty="0"/>
          </a:p>
        </p:txBody>
      </p:sp>
      <p:sp>
        <p:nvSpPr>
          <p:cNvPr id="13" name="Slide Number Placeholder 12"/>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40C4D3C1-679D-44D8-8A9C-D402CE4EF569}" type="datetimeFigureOut">
              <a:rPr lang="en-US" dirty="0"/>
              <a:t>10/11/2016</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14667"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blogs.shu.edu/studenttoolki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Marisa.case@shu.edu" TargetMode="External"/><Relationship Id="rId2" Type="http://schemas.openxmlformats.org/officeDocument/2006/relationships/hyperlink" Target="mailto:Monica.burnette@shu.edu"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blogs.shu.edu/advisertoolki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dirty="0" smtClean="0"/>
              <a:t>Beyond the Pin:</a:t>
            </a:r>
            <a:br>
              <a:rPr lang="en-US" sz="5400" dirty="0" smtClean="0"/>
            </a:br>
            <a:r>
              <a:rPr lang="en-US" sz="5400" dirty="0" smtClean="0"/>
              <a:t>A Holistic approach to student advising</a:t>
            </a:r>
            <a:endParaRPr lang="en-US" sz="5400" dirty="0"/>
          </a:p>
        </p:txBody>
      </p:sp>
      <p:sp>
        <p:nvSpPr>
          <p:cNvPr id="3" name="Subtitle 2"/>
          <p:cNvSpPr>
            <a:spLocks noGrp="1"/>
          </p:cNvSpPr>
          <p:nvPr>
            <p:ph type="subTitle" idx="1"/>
          </p:nvPr>
        </p:nvSpPr>
        <p:spPr/>
        <p:txBody>
          <a:bodyPr>
            <a:normAutofit fontScale="92500" lnSpcReduction="20000"/>
          </a:bodyPr>
          <a:lstStyle/>
          <a:p>
            <a:r>
              <a:rPr lang="en-US" dirty="0" smtClean="0"/>
              <a:t>Monica Burnette &amp; Marisa Case</a:t>
            </a:r>
          </a:p>
          <a:p>
            <a:r>
              <a:rPr lang="en-US" dirty="0" smtClean="0"/>
              <a:t>Fall 2016</a:t>
            </a:r>
            <a:endParaRPr lang="en-US" dirty="0"/>
          </a:p>
        </p:txBody>
      </p:sp>
    </p:spTree>
    <p:extLst>
      <p:ext uri="{BB962C8B-B14F-4D97-AF65-F5344CB8AC3E}">
        <p14:creationId xmlns:p14="http://schemas.microsoft.com/office/powerpoint/2010/main" val="26361743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Student Toolkit </a:t>
            </a:r>
            <a:endParaRPr lang="en-US" b="1" dirty="0"/>
          </a:p>
        </p:txBody>
      </p:sp>
      <p:sp>
        <p:nvSpPr>
          <p:cNvPr id="3" name="Content Placeholder 2"/>
          <p:cNvSpPr>
            <a:spLocks noGrp="1"/>
          </p:cNvSpPr>
          <p:nvPr>
            <p:ph idx="1"/>
          </p:nvPr>
        </p:nvSpPr>
        <p:spPr/>
        <p:txBody>
          <a:bodyPr>
            <a:normAutofit/>
          </a:bodyPr>
          <a:lstStyle/>
          <a:p>
            <a:r>
              <a:rPr lang="en-US" sz="4000" dirty="0" smtClean="0"/>
              <a:t> Log into </a:t>
            </a:r>
            <a:r>
              <a:rPr lang="en-US" sz="4000" dirty="0" err="1" smtClean="0"/>
              <a:t>PirateNet</a:t>
            </a:r>
            <a:endParaRPr lang="en-US" sz="4000" dirty="0" smtClean="0"/>
          </a:p>
          <a:p>
            <a:r>
              <a:rPr lang="en-US" sz="4000" dirty="0" smtClean="0"/>
              <a:t> Student Toolkit Icon (“graduation cap”)</a:t>
            </a:r>
          </a:p>
          <a:p>
            <a:r>
              <a:rPr lang="en-US" sz="4000" dirty="0" smtClean="0"/>
              <a:t> OR </a:t>
            </a:r>
            <a:r>
              <a:rPr lang="en-US" sz="4000" dirty="0"/>
              <a:t>bookmark: </a:t>
            </a:r>
            <a:r>
              <a:rPr lang="en-US" sz="4000" dirty="0">
                <a:hlinkClick r:id="rId3"/>
              </a:rPr>
              <a:t>http://blogs.shu.edu/studenttoolkit</a:t>
            </a:r>
            <a:r>
              <a:rPr lang="en-US" sz="4000" dirty="0" smtClean="0">
                <a:hlinkClick r:id="rId3"/>
              </a:rPr>
              <a:t>/</a:t>
            </a:r>
            <a:endParaRPr lang="en-US" sz="4000" dirty="0" smtClean="0"/>
          </a:p>
          <a:p>
            <a:pPr marL="0" indent="0">
              <a:buNone/>
            </a:pPr>
            <a:endParaRPr lang="en-US" sz="2800" dirty="0"/>
          </a:p>
        </p:txBody>
      </p:sp>
    </p:spTree>
    <p:extLst>
      <p:ext uri="{BB962C8B-B14F-4D97-AF65-F5344CB8AC3E}">
        <p14:creationId xmlns:p14="http://schemas.microsoft.com/office/powerpoint/2010/main" val="2384262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Student Scenario #1</a:t>
            </a:r>
            <a:endParaRPr lang="en-US" b="1" i="1" dirty="0"/>
          </a:p>
        </p:txBody>
      </p:sp>
      <p:sp>
        <p:nvSpPr>
          <p:cNvPr id="3" name="Content Placeholder 2"/>
          <p:cNvSpPr>
            <a:spLocks noGrp="1"/>
          </p:cNvSpPr>
          <p:nvPr>
            <p:ph idx="1"/>
          </p:nvPr>
        </p:nvSpPr>
        <p:spPr/>
        <p:txBody>
          <a:bodyPr>
            <a:normAutofit/>
          </a:bodyPr>
          <a:lstStyle/>
          <a:p>
            <a:pPr marL="0" indent="0" algn="ctr">
              <a:buNone/>
            </a:pPr>
            <a:r>
              <a:rPr lang="en-US" sz="7200" dirty="0" smtClean="0"/>
              <a:t>What is my </a:t>
            </a:r>
          </a:p>
          <a:p>
            <a:pPr marL="0" indent="0" algn="ctr">
              <a:buNone/>
            </a:pPr>
            <a:r>
              <a:rPr lang="en-US" sz="7200" dirty="0" smtClean="0"/>
              <a:t>four-year plan?</a:t>
            </a:r>
            <a:endParaRPr lang="en-US" sz="7200" dirty="0"/>
          </a:p>
        </p:txBody>
      </p:sp>
    </p:spTree>
    <p:extLst>
      <p:ext uri="{BB962C8B-B14F-4D97-AF65-F5344CB8AC3E}">
        <p14:creationId xmlns:p14="http://schemas.microsoft.com/office/powerpoint/2010/main" val="3226714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Student Scenario #2</a:t>
            </a:r>
            <a:endParaRPr lang="en-US" b="1" i="1" dirty="0"/>
          </a:p>
        </p:txBody>
      </p:sp>
      <p:sp>
        <p:nvSpPr>
          <p:cNvPr id="3" name="Content Placeholder 2"/>
          <p:cNvSpPr>
            <a:spLocks noGrp="1"/>
          </p:cNvSpPr>
          <p:nvPr>
            <p:ph idx="1"/>
          </p:nvPr>
        </p:nvSpPr>
        <p:spPr/>
        <p:txBody>
          <a:bodyPr>
            <a:normAutofit/>
          </a:bodyPr>
          <a:lstStyle/>
          <a:p>
            <a:pPr marL="0" indent="0" algn="ctr">
              <a:buNone/>
            </a:pPr>
            <a:r>
              <a:rPr lang="en-US" sz="7200" dirty="0" smtClean="0"/>
              <a:t>How do I declare a major or minor?</a:t>
            </a:r>
            <a:endParaRPr lang="en-US" sz="7200" dirty="0"/>
          </a:p>
        </p:txBody>
      </p:sp>
    </p:spTree>
    <p:extLst>
      <p:ext uri="{BB962C8B-B14F-4D97-AF65-F5344CB8AC3E}">
        <p14:creationId xmlns:p14="http://schemas.microsoft.com/office/powerpoint/2010/main" val="3059611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Student Scenario #3</a:t>
            </a:r>
            <a:endParaRPr lang="en-US" b="1" i="1" dirty="0"/>
          </a:p>
        </p:txBody>
      </p:sp>
      <p:sp>
        <p:nvSpPr>
          <p:cNvPr id="3" name="Content Placeholder 2"/>
          <p:cNvSpPr>
            <a:spLocks noGrp="1"/>
          </p:cNvSpPr>
          <p:nvPr>
            <p:ph idx="1"/>
          </p:nvPr>
        </p:nvSpPr>
        <p:spPr/>
        <p:txBody>
          <a:bodyPr>
            <a:normAutofit/>
          </a:bodyPr>
          <a:lstStyle/>
          <a:p>
            <a:pPr marL="0" indent="0" algn="ctr">
              <a:buNone/>
            </a:pPr>
            <a:r>
              <a:rPr lang="en-US" sz="7200" dirty="0" smtClean="0"/>
              <a:t>Are there any other scholarships available?</a:t>
            </a:r>
            <a:endParaRPr lang="en-US" sz="7200" dirty="0"/>
          </a:p>
        </p:txBody>
      </p:sp>
    </p:spTree>
    <p:extLst>
      <p:ext uri="{BB962C8B-B14F-4D97-AF65-F5344CB8AC3E}">
        <p14:creationId xmlns:p14="http://schemas.microsoft.com/office/powerpoint/2010/main" val="378777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Student Scenario #4</a:t>
            </a:r>
            <a:endParaRPr lang="en-US" b="1" i="1" dirty="0"/>
          </a:p>
        </p:txBody>
      </p:sp>
      <p:sp>
        <p:nvSpPr>
          <p:cNvPr id="3" name="Content Placeholder 2"/>
          <p:cNvSpPr>
            <a:spLocks noGrp="1"/>
          </p:cNvSpPr>
          <p:nvPr>
            <p:ph idx="1"/>
          </p:nvPr>
        </p:nvSpPr>
        <p:spPr/>
        <p:txBody>
          <a:bodyPr>
            <a:normAutofit/>
          </a:bodyPr>
          <a:lstStyle/>
          <a:p>
            <a:pPr marL="0" indent="0" algn="ctr">
              <a:buNone/>
            </a:pPr>
            <a:r>
              <a:rPr lang="en-US" sz="7200" dirty="0" smtClean="0"/>
              <a:t>Where do I find a job on campus?</a:t>
            </a:r>
            <a:endParaRPr lang="en-US" sz="7200" dirty="0"/>
          </a:p>
        </p:txBody>
      </p:sp>
    </p:spTree>
    <p:extLst>
      <p:ext uri="{BB962C8B-B14F-4D97-AF65-F5344CB8AC3E}">
        <p14:creationId xmlns:p14="http://schemas.microsoft.com/office/powerpoint/2010/main" val="599496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Suggestions? </a:t>
            </a:r>
            <a:endParaRPr lang="en-US" b="1" i="1" dirty="0"/>
          </a:p>
        </p:txBody>
      </p:sp>
      <p:pic>
        <p:nvPicPr>
          <p:cNvPr id="1026" name="Picture 2" descr="Image result for suggestions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874" y="1903412"/>
            <a:ext cx="7426325" cy="41834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1288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Wrap Up/ Questions</a:t>
            </a:r>
            <a:endParaRPr lang="en-US" b="1" i="1" dirty="0"/>
          </a:p>
        </p:txBody>
      </p:sp>
      <p:pic>
        <p:nvPicPr>
          <p:cNvPr id="4" name="Content Placeholder 3"/>
          <p:cNvPicPr>
            <a:picLocks noGrp="1" noChangeAspect="1"/>
          </p:cNvPicPr>
          <p:nvPr>
            <p:ph idx="1"/>
          </p:nvPr>
        </p:nvPicPr>
        <p:blipFill>
          <a:blip r:embed="rId2"/>
          <a:stretch>
            <a:fillRect/>
          </a:stretch>
        </p:blipFill>
        <p:spPr>
          <a:xfrm>
            <a:off x="3940049" y="2014194"/>
            <a:ext cx="4391151" cy="4004509"/>
          </a:xfrm>
          <a:prstGeom prst="rect">
            <a:avLst/>
          </a:prstGeom>
        </p:spPr>
      </p:pic>
    </p:spTree>
    <p:extLst>
      <p:ext uri="{BB962C8B-B14F-4D97-AF65-F5344CB8AC3E}">
        <p14:creationId xmlns:p14="http://schemas.microsoft.com/office/powerpoint/2010/main" val="13438558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1059206"/>
          </a:xfrm>
        </p:spPr>
        <p:txBody>
          <a:bodyPr/>
          <a:lstStyle/>
          <a:p>
            <a:pPr algn="ctr"/>
            <a:r>
              <a:rPr lang="en-US" b="1" i="1" dirty="0" smtClean="0"/>
              <a:t>Contact Us</a:t>
            </a:r>
            <a:endParaRPr lang="en-US" b="1" i="1" dirty="0"/>
          </a:p>
        </p:txBody>
      </p:sp>
      <p:sp>
        <p:nvSpPr>
          <p:cNvPr id="3" name="Content Placeholder 2"/>
          <p:cNvSpPr>
            <a:spLocks noGrp="1"/>
          </p:cNvSpPr>
          <p:nvPr>
            <p:ph idx="1"/>
          </p:nvPr>
        </p:nvSpPr>
        <p:spPr>
          <a:xfrm>
            <a:off x="1066800" y="1701799"/>
            <a:ext cx="10058400" cy="4473713"/>
          </a:xfrm>
        </p:spPr>
        <p:txBody>
          <a:bodyPr>
            <a:normAutofit fontScale="92500"/>
          </a:bodyPr>
          <a:lstStyle/>
          <a:p>
            <a:pPr marL="0" indent="0">
              <a:buNone/>
            </a:pPr>
            <a:r>
              <a:rPr lang="en-US" sz="3600" dirty="0" smtClean="0"/>
              <a:t>Monica Burnette</a:t>
            </a:r>
          </a:p>
          <a:p>
            <a:pPr marL="0" indent="0">
              <a:buNone/>
            </a:pPr>
            <a:r>
              <a:rPr lang="en-US" sz="3600" dirty="0" smtClean="0"/>
              <a:t>Student Services, University Center 234 (x 9147)</a:t>
            </a:r>
          </a:p>
          <a:p>
            <a:pPr marL="0" indent="0">
              <a:buNone/>
            </a:pPr>
            <a:r>
              <a:rPr lang="en-US" sz="3600" dirty="0" smtClean="0">
                <a:hlinkClick r:id="rId2"/>
              </a:rPr>
              <a:t>Monica.burnette@shu.edu</a:t>
            </a:r>
            <a:endParaRPr lang="en-US" sz="3600" dirty="0" smtClean="0"/>
          </a:p>
          <a:p>
            <a:pPr marL="0" indent="0">
              <a:buNone/>
            </a:pPr>
            <a:endParaRPr lang="en-US" sz="3600" dirty="0" smtClean="0"/>
          </a:p>
          <a:p>
            <a:pPr marL="0" indent="0">
              <a:buNone/>
            </a:pPr>
            <a:r>
              <a:rPr lang="en-US" sz="3600" dirty="0"/>
              <a:t>Marisa Case</a:t>
            </a:r>
          </a:p>
          <a:p>
            <a:pPr marL="0" indent="0">
              <a:buNone/>
            </a:pPr>
            <a:r>
              <a:rPr lang="en-US" sz="3600" dirty="0"/>
              <a:t>Freshman Studies, Mooney 11 (x 9614)</a:t>
            </a:r>
          </a:p>
          <a:p>
            <a:pPr marL="0" indent="0">
              <a:buNone/>
            </a:pPr>
            <a:r>
              <a:rPr lang="en-US" sz="3600" dirty="0">
                <a:hlinkClick r:id="rId3"/>
              </a:rPr>
              <a:t>Marisa.case@shu.edu</a:t>
            </a:r>
            <a:endParaRPr lang="en-US" sz="3600" dirty="0"/>
          </a:p>
          <a:p>
            <a:pPr marL="0" indent="0">
              <a:buNone/>
            </a:pPr>
            <a:endParaRPr lang="en-US" sz="3600" dirty="0"/>
          </a:p>
        </p:txBody>
      </p:sp>
    </p:spTree>
    <p:extLst>
      <p:ext uri="{BB962C8B-B14F-4D97-AF65-F5344CB8AC3E}">
        <p14:creationId xmlns:p14="http://schemas.microsoft.com/office/powerpoint/2010/main" val="2893052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Thank you!</a:t>
            </a:r>
            <a:endParaRPr lang="en-US" b="1" i="1" dirty="0"/>
          </a:p>
        </p:txBody>
      </p:sp>
      <p:pic>
        <p:nvPicPr>
          <p:cNvPr id="5" name="Content Placeholder 3"/>
          <p:cNvPicPr>
            <a:picLocks noChangeAspect="1" noChangeArrowheads="1"/>
          </p:cNvPicPr>
          <p:nvPr/>
        </p:nvPicPr>
        <p:blipFill>
          <a:blip r:embed="rId2" cstate="print"/>
          <a:srcRect/>
          <a:stretch>
            <a:fillRect/>
          </a:stretch>
        </p:blipFill>
        <p:spPr bwMode="auto">
          <a:xfrm>
            <a:off x="2589212" y="1828800"/>
            <a:ext cx="7062788" cy="4103519"/>
          </a:xfrm>
          <a:prstGeom prst="rect">
            <a:avLst/>
          </a:prstGeom>
          <a:noFill/>
          <a:ln w="9525">
            <a:noFill/>
            <a:miter lim="800000"/>
            <a:headEnd/>
            <a:tailEnd/>
          </a:ln>
        </p:spPr>
      </p:pic>
    </p:spTree>
    <p:extLst>
      <p:ext uri="{BB962C8B-B14F-4D97-AF65-F5344CB8AC3E}">
        <p14:creationId xmlns:p14="http://schemas.microsoft.com/office/powerpoint/2010/main" val="802342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141412" y="685800"/>
            <a:ext cx="9777303" cy="5410200"/>
          </a:xfrm>
          <a:prstGeom prst="rect">
            <a:avLst/>
          </a:prstGeom>
        </p:spPr>
      </p:pic>
    </p:spTree>
    <p:extLst>
      <p:ext uri="{BB962C8B-B14F-4D97-AF65-F5344CB8AC3E}">
        <p14:creationId xmlns:p14="http://schemas.microsoft.com/office/powerpoint/2010/main" val="2504192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On your notecard…</a:t>
            </a:r>
            <a:endParaRPr lang="en-US" b="1" dirty="0"/>
          </a:p>
        </p:txBody>
      </p:sp>
      <p:sp>
        <p:nvSpPr>
          <p:cNvPr id="3" name="Content Placeholder 2"/>
          <p:cNvSpPr>
            <a:spLocks noGrp="1"/>
          </p:cNvSpPr>
          <p:nvPr>
            <p:ph idx="1"/>
          </p:nvPr>
        </p:nvSpPr>
        <p:spPr/>
        <p:txBody>
          <a:bodyPr>
            <a:normAutofit/>
          </a:bodyPr>
          <a:lstStyle/>
          <a:p>
            <a:r>
              <a:rPr lang="en-US" sz="4000" dirty="0" smtClean="0"/>
              <a:t> As an adviser, what is a common scenario that you face with a student during an advising session? </a:t>
            </a:r>
          </a:p>
          <a:p>
            <a:r>
              <a:rPr lang="en-US" sz="4000" dirty="0" smtClean="0"/>
              <a:t> What do you believe your student should have access to for a better advising appointment?</a:t>
            </a:r>
            <a:endParaRPr lang="en-US" sz="4000" dirty="0"/>
          </a:p>
        </p:txBody>
      </p:sp>
    </p:spTree>
    <p:extLst>
      <p:ext uri="{BB962C8B-B14F-4D97-AF65-F5344CB8AC3E}">
        <p14:creationId xmlns:p14="http://schemas.microsoft.com/office/powerpoint/2010/main" val="6611708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Adviser Toolkit </a:t>
            </a:r>
            <a:endParaRPr lang="en-US" b="1" dirty="0"/>
          </a:p>
        </p:txBody>
      </p:sp>
      <p:sp>
        <p:nvSpPr>
          <p:cNvPr id="3" name="Content Placeholder 2"/>
          <p:cNvSpPr>
            <a:spLocks noGrp="1"/>
          </p:cNvSpPr>
          <p:nvPr>
            <p:ph idx="1"/>
          </p:nvPr>
        </p:nvSpPr>
        <p:spPr/>
        <p:txBody>
          <a:bodyPr>
            <a:normAutofit/>
          </a:bodyPr>
          <a:lstStyle/>
          <a:p>
            <a:r>
              <a:rPr lang="en-US" sz="4000" dirty="0" smtClean="0"/>
              <a:t> Log into </a:t>
            </a:r>
            <a:r>
              <a:rPr lang="en-US" sz="4000" dirty="0" err="1" smtClean="0"/>
              <a:t>PirateNet</a:t>
            </a:r>
            <a:endParaRPr lang="en-US" sz="4000" dirty="0" smtClean="0"/>
          </a:p>
          <a:p>
            <a:r>
              <a:rPr lang="en-US" sz="4000" dirty="0" smtClean="0"/>
              <a:t>Adviser Toolkit Icon (“star”)</a:t>
            </a:r>
          </a:p>
          <a:p>
            <a:r>
              <a:rPr lang="en-US" sz="4000" dirty="0" smtClean="0"/>
              <a:t> OR </a:t>
            </a:r>
            <a:r>
              <a:rPr lang="en-US" sz="4000" dirty="0"/>
              <a:t>bookmark: </a:t>
            </a:r>
            <a:r>
              <a:rPr lang="en-US" sz="4000" dirty="0">
                <a:hlinkClick r:id="rId2"/>
              </a:rPr>
              <a:t>http://blogs.shu.edu/advisertoolkit</a:t>
            </a:r>
            <a:r>
              <a:rPr lang="en-US" sz="4000" dirty="0" smtClean="0">
                <a:hlinkClick r:id="rId2"/>
              </a:rPr>
              <a:t>/</a:t>
            </a:r>
            <a:endParaRPr lang="en-US" sz="4000" dirty="0" smtClean="0"/>
          </a:p>
          <a:p>
            <a:endParaRPr lang="en-US" sz="2800" dirty="0"/>
          </a:p>
        </p:txBody>
      </p:sp>
    </p:spTree>
    <p:extLst>
      <p:ext uri="{BB962C8B-B14F-4D97-AF65-F5344CB8AC3E}">
        <p14:creationId xmlns:p14="http://schemas.microsoft.com/office/powerpoint/2010/main" val="6036599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Adviser Scenario </a:t>
            </a:r>
            <a:r>
              <a:rPr lang="en-US" b="1" dirty="0" smtClean="0"/>
              <a:t>#1</a:t>
            </a:r>
            <a:br>
              <a:rPr lang="en-US" b="1" dirty="0" smtClean="0"/>
            </a:br>
            <a:r>
              <a:rPr lang="en-US" b="1" dirty="0" smtClean="0"/>
              <a:t>What’s My PIN</a:t>
            </a:r>
            <a:endParaRPr lang="en-US" b="1" dirty="0"/>
          </a:p>
        </p:txBody>
      </p:sp>
      <p:sp>
        <p:nvSpPr>
          <p:cNvPr id="3" name="Content Placeholder 2"/>
          <p:cNvSpPr>
            <a:spLocks noGrp="1"/>
          </p:cNvSpPr>
          <p:nvPr>
            <p:ph idx="1"/>
          </p:nvPr>
        </p:nvSpPr>
        <p:spPr/>
        <p:txBody>
          <a:bodyPr>
            <a:noAutofit/>
          </a:bodyPr>
          <a:lstStyle/>
          <a:p>
            <a:pPr marL="0" indent="0">
              <a:buNone/>
            </a:pPr>
            <a:r>
              <a:rPr lang="en-US" sz="4000" dirty="0" smtClean="0"/>
              <a:t>I have just received the following email:</a:t>
            </a:r>
            <a:r>
              <a:rPr lang="en-US" sz="4000" dirty="0"/>
              <a:t/>
            </a:r>
            <a:br>
              <a:rPr lang="en-US" sz="4000" dirty="0"/>
            </a:br>
            <a:r>
              <a:rPr lang="en-US" sz="4000" i="1" dirty="0" smtClean="0">
                <a:effectLst>
                  <a:outerShdw blurRad="38100" dist="38100" dir="2700000" algn="tl">
                    <a:srgbClr val="000000">
                      <a:alpha val="43137"/>
                    </a:srgbClr>
                  </a:outerShdw>
                </a:effectLst>
              </a:rPr>
              <a:t>“I need my PIN.  I register in two hours.”</a:t>
            </a:r>
          </a:p>
          <a:p>
            <a:pPr marL="0" indent="0">
              <a:buNone/>
            </a:pPr>
            <a:r>
              <a:rPr lang="en-US" sz="4000" dirty="0" smtClean="0"/>
              <a:t>Their lack of preparation has now become my emergency.  What do I do?</a:t>
            </a:r>
            <a:endParaRPr lang="en-US" sz="4000" dirty="0"/>
          </a:p>
        </p:txBody>
      </p:sp>
    </p:spTree>
    <p:extLst>
      <p:ext uri="{BB962C8B-B14F-4D97-AF65-F5344CB8AC3E}">
        <p14:creationId xmlns:p14="http://schemas.microsoft.com/office/powerpoint/2010/main" val="375385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Adviser Scenario #2</a:t>
            </a:r>
            <a:endParaRPr lang="en-US" b="1" i="1" dirty="0"/>
          </a:p>
        </p:txBody>
      </p:sp>
      <p:sp>
        <p:nvSpPr>
          <p:cNvPr id="3" name="Content Placeholder 2"/>
          <p:cNvSpPr>
            <a:spLocks noGrp="1"/>
          </p:cNvSpPr>
          <p:nvPr>
            <p:ph idx="1"/>
          </p:nvPr>
        </p:nvSpPr>
        <p:spPr/>
        <p:txBody>
          <a:bodyPr>
            <a:normAutofit/>
          </a:bodyPr>
          <a:lstStyle/>
          <a:p>
            <a:pPr marL="0" indent="0" algn="ctr">
              <a:buNone/>
            </a:pPr>
            <a:r>
              <a:rPr lang="en-US" sz="7200" dirty="0" smtClean="0"/>
              <a:t>What do I do if I feel that my student is in academic distress?</a:t>
            </a:r>
            <a:endParaRPr lang="en-US" sz="7200" dirty="0"/>
          </a:p>
        </p:txBody>
      </p:sp>
    </p:spTree>
    <p:extLst>
      <p:ext uri="{BB962C8B-B14F-4D97-AF65-F5344CB8AC3E}">
        <p14:creationId xmlns:p14="http://schemas.microsoft.com/office/powerpoint/2010/main" val="28551540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Adviser Scenario </a:t>
            </a:r>
            <a:r>
              <a:rPr lang="en-US" b="1" i="1" dirty="0" smtClean="0"/>
              <a:t>#3</a:t>
            </a:r>
            <a:endParaRPr lang="en-US" b="1" i="1" dirty="0"/>
          </a:p>
        </p:txBody>
      </p:sp>
      <p:sp>
        <p:nvSpPr>
          <p:cNvPr id="3" name="Content Placeholder 2"/>
          <p:cNvSpPr>
            <a:spLocks noGrp="1"/>
          </p:cNvSpPr>
          <p:nvPr>
            <p:ph idx="1"/>
          </p:nvPr>
        </p:nvSpPr>
        <p:spPr/>
        <p:txBody>
          <a:bodyPr>
            <a:normAutofit/>
          </a:bodyPr>
          <a:lstStyle/>
          <a:p>
            <a:pPr marL="0" indent="0" algn="ctr">
              <a:buNone/>
            </a:pPr>
            <a:r>
              <a:rPr lang="en-US" sz="7200" dirty="0" smtClean="0"/>
              <a:t>What do I do if I feel that my student is in emotional distress?</a:t>
            </a:r>
            <a:endParaRPr lang="en-US" sz="7200" dirty="0"/>
          </a:p>
        </p:txBody>
      </p:sp>
    </p:spTree>
    <p:extLst>
      <p:ext uri="{BB962C8B-B14F-4D97-AF65-F5344CB8AC3E}">
        <p14:creationId xmlns:p14="http://schemas.microsoft.com/office/powerpoint/2010/main" val="1797701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Adviser Scenario </a:t>
            </a:r>
            <a:r>
              <a:rPr lang="en-US" b="1" i="1" dirty="0" smtClean="0"/>
              <a:t>#4</a:t>
            </a:r>
            <a:endParaRPr lang="en-US" b="1" i="1" dirty="0"/>
          </a:p>
        </p:txBody>
      </p:sp>
      <p:sp>
        <p:nvSpPr>
          <p:cNvPr id="3" name="Content Placeholder 2"/>
          <p:cNvSpPr>
            <a:spLocks noGrp="1"/>
          </p:cNvSpPr>
          <p:nvPr>
            <p:ph idx="1"/>
          </p:nvPr>
        </p:nvSpPr>
        <p:spPr/>
        <p:txBody>
          <a:bodyPr>
            <a:normAutofit/>
          </a:bodyPr>
          <a:lstStyle/>
          <a:p>
            <a:pPr marL="0" indent="0" algn="ctr">
              <a:buNone/>
            </a:pPr>
            <a:r>
              <a:rPr lang="en-US" sz="7200" dirty="0" smtClean="0"/>
              <a:t>What do I do if I feel that my student is in financial distress?</a:t>
            </a:r>
            <a:endParaRPr lang="en-US" sz="7200" dirty="0"/>
          </a:p>
        </p:txBody>
      </p:sp>
    </p:spTree>
    <p:extLst>
      <p:ext uri="{BB962C8B-B14F-4D97-AF65-F5344CB8AC3E}">
        <p14:creationId xmlns:p14="http://schemas.microsoft.com/office/powerpoint/2010/main" val="35695063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Adviser Scenario </a:t>
            </a:r>
            <a:r>
              <a:rPr lang="en-US" b="1" i="1" dirty="0" smtClean="0"/>
              <a:t>#5</a:t>
            </a:r>
            <a:endParaRPr lang="en-US" b="1" i="1" dirty="0"/>
          </a:p>
        </p:txBody>
      </p:sp>
      <p:sp>
        <p:nvSpPr>
          <p:cNvPr id="3" name="Content Placeholder 2"/>
          <p:cNvSpPr>
            <a:spLocks noGrp="1"/>
          </p:cNvSpPr>
          <p:nvPr>
            <p:ph idx="1"/>
          </p:nvPr>
        </p:nvSpPr>
        <p:spPr/>
        <p:txBody>
          <a:bodyPr>
            <a:normAutofit/>
          </a:bodyPr>
          <a:lstStyle/>
          <a:p>
            <a:pPr marL="0" indent="0" algn="ctr">
              <a:buNone/>
            </a:pPr>
            <a:r>
              <a:rPr lang="en-US" sz="7200" dirty="0" smtClean="0"/>
              <a:t>How do I help my student explore career choices?</a:t>
            </a:r>
            <a:endParaRPr lang="en-US" sz="7200" dirty="0"/>
          </a:p>
        </p:txBody>
      </p:sp>
    </p:spTree>
    <p:extLst>
      <p:ext uri="{BB962C8B-B14F-4D97-AF65-F5344CB8AC3E}">
        <p14:creationId xmlns:p14="http://schemas.microsoft.com/office/powerpoint/2010/main" val="42003211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373545"/>
      </a:dk2>
      <a:lt2>
        <a:srgbClr val="BCD0E0"/>
      </a:lt2>
      <a:accent1>
        <a:srgbClr val="3494BA"/>
      </a:accent1>
      <a:accent2>
        <a:srgbClr val="58B6C0"/>
      </a:accent2>
      <a:accent3>
        <a:srgbClr val="75BDA7"/>
      </a:accent3>
      <a:accent4>
        <a:srgbClr val="7A8C8E"/>
      </a:accent4>
      <a:accent5>
        <a:srgbClr val="84ACB6"/>
      </a:accent5>
      <a:accent6>
        <a:srgbClr val="6793CD"/>
      </a:accent6>
      <a:hlink>
        <a:srgbClr val="6B9F25"/>
      </a:hlink>
      <a:folHlink>
        <a:srgbClr val="9F6715"/>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913DB040-6816-4415-960D-8178C78575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TM03457510[[fn=Savon]]</Template>
  <TotalTime>180</TotalTime>
  <Words>684</Words>
  <Application>Microsoft Office PowerPoint</Application>
  <PresentationFormat>Widescreen</PresentationFormat>
  <Paragraphs>103</Paragraphs>
  <Slides>18</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Century Gothic</vt:lpstr>
      <vt:lpstr>Courier New</vt:lpstr>
      <vt:lpstr>Times New Roman</vt:lpstr>
      <vt:lpstr>Savon</vt:lpstr>
      <vt:lpstr>Beyond the Pin: A Holistic approach to student advising</vt:lpstr>
      <vt:lpstr>PowerPoint Presentation</vt:lpstr>
      <vt:lpstr>On your notecard…</vt:lpstr>
      <vt:lpstr>Adviser Toolkit </vt:lpstr>
      <vt:lpstr>Adviser Scenario #1 What’s My PIN</vt:lpstr>
      <vt:lpstr>Adviser Scenario #2</vt:lpstr>
      <vt:lpstr>Adviser Scenario #3</vt:lpstr>
      <vt:lpstr>Adviser Scenario #4</vt:lpstr>
      <vt:lpstr>Adviser Scenario #5</vt:lpstr>
      <vt:lpstr>Student Toolkit </vt:lpstr>
      <vt:lpstr>Student Scenario #1</vt:lpstr>
      <vt:lpstr>Student Scenario #2</vt:lpstr>
      <vt:lpstr>Student Scenario #3</vt:lpstr>
      <vt:lpstr>Student Scenario #4</vt:lpstr>
      <vt:lpstr>Suggestions? </vt:lpstr>
      <vt:lpstr>Wrap Up/ Questions</vt:lpstr>
      <vt:lpstr>Contact Us</vt:lpstr>
      <vt:lpstr>Thank you!</vt:lpstr>
    </vt:vector>
  </TitlesOfParts>
  <Company>Seton Hall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Beyond the Pin: A Holistic approach to student advising</dc:title>
  <dc:creator>Monica N Burnette</dc:creator>
  <cp:lastModifiedBy>Monica N Burnette</cp:lastModifiedBy>
  <cp:revision>23</cp:revision>
  <dcterms:created xsi:type="dcterms:W3CDTF">2016-10-10T13:51:53Z</dcterms:created>
  <dcterms:modified xsi:type="dcterms:W3CDTF">2016-10-11T18:49:36Z</dcterms:modified>
</cp:coreProperties>
</file>